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346" r:id="rId2"/>
    <p:sldId id="347" r:id="rId3"/>
    <p:sldId id="348" r:id="rId4"/>
    <p:sldId id="322" r:id="rId5"/>
    <p:sldId id="323" r:id="rId6"/>
    <p:sldId id="324" r:id="rId7"/>
    <p:sldId id="325" r:id="rId8"/>
    <p:sldId id="349" r:id="rId9"/>
    <p:sldId id="350" r:id="rId10"/>
    <p:sldId id="351" r:id="rId11"/>
    <p:sldId id="326" r:id="rId12"/>
    <p:sldId id="327" r:id="rId13"/>
    <p:sldId id="329" r:id="rId14"/>
    <p:sldId id="331" r:id="rId15"/>
    <p:sldId id="330" r:id="rId16"/>
    <p:sldId id="332" r:id="rId17"/>
    <p:sldId id="345" r:id="rId18"/>
    <p:sldId id="333" r:id="rId19"/>
    <p:sldId id="334" r:id="rId20"/>
    <p:sldId id="335" r:id="rId21"/>
    <p:sldId id="336" r:id="rId22"/>
    <p:sldId id="337" r:id="rId23"/>
    <p:sldId id="338" r:id="rId24"/>
    <p:sldId id="339" r:id="rId25"/>
    <p:sldId id="340" r:id="rId26"/>
    <p:sldId id="341" r:id="rId27"/>
    <p:sldId id="342" r:id="rId28"/>
    <p:sldId id="343" r:id="rId29"/>
  </p:sldIdLst>
  <p:sldSz cx="9144000" cy="6858000" type="screen4x3"/>
  <p:notesSz cx="7315200" cy="96012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A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2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2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2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2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2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2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2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2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2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19191"/>
    <a:srgbClr val="CECECE"/>
    <a:srgbClr val="B3B3B3"/>
    <a:srgbClr val="333333"/>
    <a:srgbClr val="232323"/>
    <a:srgbClr val="CC0000"/>
    <a:srgbClr val="DF1919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2" autoAdjust="0"/>
    <p:restoredTop sz="90929"/>
  </p:normalViewPr>
  <p:slideViewPr>
    <p:cSldViewPr>
      <p:cViewPr varScale="1">
        <p:scale>
          <a:sx n="74" d="100"/>
          <a:sy n="74" d="100"/>
        </p:scale>
        <p:origin x="63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3396" y="-1428"/>
      </p:cViewPr>
      <p:guideLst>
        <p:guide orient="horz" pos="3024"/>
        <p:guide pos="230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244475" y="449263"/>
            <a:ext cx="6826250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4342" tIns="46344" rIns="94342" bIns="46344">
            <a:spAutoFit/>
          </a:bodyPr>
          <a:lstStyle>
            <a:lvl1pPr defTabSz="954088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76250" defTabSz="954088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954088" defTabSz="954088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430338" defTabSz="954088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906588" defTabSz="954088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363788" defTabSz="9540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820988" defTabSz="9540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278188" defTabSz="9540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735388" defTabSz="9540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2"/>
              <a:buNone/>
              <a:defRPr/>
            </a:pPr>
            <a:r>
              <a:rPr lang="el-GR" altLang="el-GR" sz="1600" dirty="0">
                <a:solidFill>
                  <a:srgbClr val="000000"/>
                </a:solidFill>
                <a:latin typeface="Arial" panose="020B0604020202020204" pitchFamily="34" charset="0"/>
              </a:rPr>
              <a:t>Εισαγωγή</a:t>
            </a:r>
            <a:r>
              <a:rPr lang="el-GR" altLang="el-GR" sz="1700" dirty="0">
                <a:solidFill>
                  <a:srgbClr val="000000"/>
                </a:solidFill>
                <a:latin typeface="Arial" panose="020B0604020202020204" pitchFamily="34" charset="0"/>
              </a:rPr>
              <a:t> στον </a:t>
            </a:r>
            <a:r>
              <a:rPr lang="el-GR" altLang="el-GR" sz="1700" dirty="0" err="1">
                <a:solidFill>
                  <a:srgbClr val="000000"/>
                </a:solidFill>
                <a:latin typeface="Arial" panose="020B0604020202020204" pitchFamily="34" charset="0"/>
              </a:rPr>
              <a:t>Αντικειμενοστρεφή</a:t>
            </a:r>
            <a:r>
              <a:rPr lang="el-GR" altLang="el-GR" sz="1700" dirty="0">
                <a:solidFill>
                  <a:srgbClr val="000000"/>
                </a:solidFill>
                <a:latin typeface="Arial" panose="020B0604020202020204" pitchFamily="34" charset="0"/>
              </a:rPr>
              <a:t>  Προγραμματισμό</a:t>
            </a:r>
            <a:r>
              <a:rPr lang="en-AU" altLang="el-GR" sz="1700" dirty="0">
                <a:solidFill>
                  <a:srgbClr val="000000"/>
                </a:solidFill>
                <a:latin typeface="Arial" panose="020B0604020202020204" pitchFamily="34" charset="0"/>
              </a:rPr>
              <a:t> – </a:t>
            </a:r>
            <a:r>
              <a:rPr lang="el-GR" altLang="el-GR" sz="1700" dirty="0">
                <a:solidFill>
                  <a:srgbClr val="000000"/>
                </a:solidFill>
                <a:latin typeface="Arial" panose="020B0604020202020204" pitchFamily="34" charset="0"/>
              </a:rPr>
              <a:t>Διάλεξη #3</a:t>
            </a:r>
            <a:endParaRPr lang="en-AU" altLang="el-GR" sz="17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4064000" y="8915400"/>
            <a:ext cx="2838450" cy="293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4342" tIns="46344" rIns="94342" bIns="46344">
            <a:spAutoFit/>
          </a:bodyPr>
          <a:lstStyle>
            <a:lvl1pPr defTabSz="954088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76250" defTabSz="954088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954088" defTabSz="954088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430338" defTabSz="954088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906588" defTabSz="954088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363788" defTabSz="9540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820988" defTabSz="9540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278188" defTabSz="9540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735388" defTabSz="9540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2"/>
              <a:buNone/>
              <a:defRPr/>
            </a:pPr>
            <a:r>
              <a:rPr lang="el-GR" altLang="el-GR" sz="1300" dirty="0">
                <a:solidFill>
                  <a:srgbClr val="000000"/>
                </a:solidFill>
                <a:latin typeface="Arial" panose="020B0604020202020204" pitchFamily="34" charset="0"/>
              </a:rPr>
              <a:t>Αντώνιος </a:t>
            </a:r>
            <a:r>
              <a:rPr lang="el-GR" altLang="el-GR" sz="1300" dirty="0" err="1">
                <a:solidFill>
                  <a:srgbClr val="000000"/>
                </a:solidFill>
                <a:latin typeface="Arial" panose="020B0604020202020204" pitchFamily="34" charset="0"/>
              </a:rPr>
              <a:t>Συμβώνης</a:t>
            </a:r>
            <a:r>
              <a:rPr lang="en-AU" altLang="el-GR" sz="1300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el-GR" altLang="el-GR" sz="1300" dirty="0">
                <a:solidFill>
                  <a:srgbClr val="000000"/>
                </a:solidFill>
                <a:latin typeface="Arial" panose="020B0604020202020204" pitchFamily="34" charset="0"/>
              </a:rPr>
              <a:t>ΣΕΜΦΕ, ΕΜΠ</a:t>
            </a:r>
            <a:endParaRPr lang="en-AU" altLang="el-GR" sz="13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2475"/>
            <a:ext cx="5365750" cy="4043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342" tIns="46344" rIns="94342" bIns="463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l-GR" noProof="0"/>
              <a:t>Click to edit Master notes styles</a:t>
            </a:r>
          </a:p>
          <a:p>
            <a:pPr lvl="1"/>
            <a:r>
              <a:rPr lang="en-AU" altLang="el-GR" noProof="0"/>
              <a:t>Second Level</a:t>
            </a:r>
          </a:p>
          <a:p>
            <a:pPr lvl="2"/>
            <a:r>
              <a:rPr lang="en-AU" altLang="el-GR" noProof="0"/>
              <a:t>Third Level</a:t>
            </a:r>
          </a:p>
          <a:p>
            <a:pPr lvl="3"/>
            <a:r>
              <a:rPr lang="en-AU" altLang="el-GR" noProof="0"/>
              <a:t>Fourth Level</a:t>
            </a:r>
          </a:p>
          <a:p>
            <a:pPr lvl="4"/>
            <a:r>
              <a:rPr lang="en-AU" altLang="el-GR" noProof="0"/>
              <a:t>Fifth Level</a:t>
            </a:r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411288" y="835025"/>
            <a:ext cx="4494212" cy="33702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43444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49473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01650"/>
            <a:ext cx="1943100" cy="55943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01650"/>
            <a:ext cx="5676900" cy="55943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33850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69355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19387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47800"/>
            <a:ext cx="3810000" cy="464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3810000" cy="464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39482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6093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7091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36783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86119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5391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F5F5F"/>
            </a:gs>
            <a:gs pos="50000">
              <a:schemeClr val="hlink"/>
            </a:gs>
            <a:gs pos="100000">
              <a:srgbClr val="5F5F5F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234950" y="234950"/>
            <a:ext cx="8674100" cy="62357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2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2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2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2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2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endParaRPr lang="el-GR" altLang="el-GR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01650"/>
            <a:ext cx="7772400" cy="565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7" tIns="44450" rIns="90487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l-GR"/>
              <a:t>Click to edit Master title style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2592388" y="6434138"/>
            <a:ext cx="6399212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r">
              <a:defRPr/>
            </a:pPr>
            <a:r>
              <a:rPr lang="el-GR" altLang="el-GR" sz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50405020304" pitchFamily="18" charset="0"/>
              </a:rPr>
              <a:t>Εισαγωγή στον </a:t>
            </a:r>
            <a:r>
              <a:rPr lang="el-GR" altLang="el-GR" sz="1200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50405020304" pitchFamily="18" charset="0"/>
              </a:rPr>
              <a:t>Αντικειμενοστρεφή</a:t>
            </a:r>
            <a:r>
              <a:rPr lang="el-GR" altLang="el-GR" sz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50405020304" pitchFamily="18" charset="0"/>
              </a:rPr>
              <a:t> Προγραμματισμό</a:t>
            </a:r>
            <a:r>
              <a:rPr lang="en-AU" altLang="el-GR" sz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50405020304" pitchFamily="18" charset="0"/>
              </a:rPr>
              <a:t>, </a:t>
            </a:r>
            <a:r>
              <a:rPr lang="el-GR" altLang="el-GR" sz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50405020304" pitchFamily="18" charset="0"/>
              </a:rPr>
              <a:t>Αντώνιος </a:t>
            </a:r>
            <a:r>
              <a:rPr lang="el-GR" altLang="el-GR" sz="1200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50405020304" pitchFamily="18" charset="0"/>
              </a:rPr>
              <a:t>Συμβώνης</a:t>
            </a:r>
            <a:r>
              <a:rPr lang="en-AU" altLang="el-GR" sz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50405020304" pitchFamily="18" charset="0"/>
              </a:rPr>
              <a:t>, </a:t>
            </a:r>
            <a:r>
              <a:rPr lang="el-GR" altLang="el-GR" sz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50405020304" pitchFamily="18" charset="0"/>
              </a:rPr>
              <a:t>ΣΕΜΦΕ, ΕΜΠ</a:t>
            </a:r>
            <a:r>
              <a:rPr lang="en-AU" altLang="el-GR" sz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50405020304" pitchFamily="18" charset="0"/>
              </a:rPr>
              <a:t>, Slide </a:t>
            </a:r>
            <a:fld id="{4AD6E868-3350-428A-A2FD-FBED636F03DE}" type="slidenum">
              <a:rPr lang="en-AU" altLang="el-GR" sz="12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50405020304" pitchFamily="18" charset="0"/>
              </a:rPr>
              <a:pPr algn="r">
                <a:defRPr/>
              </a:pPr>
              <a:t>‹#›</a:t>
            </a:fld>
            <a:endParaRPr lang="en-AU" altLang="el-GR" sz="12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" panose="02020603050405020304" pitchFamily="18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457200" y="1143000"/>
            <a:ext cx="8229600" cy="76200"/>
          </a:xfrm>
          <a:prstGeom prst="rect">
            <a:avLst/>
          </a:prstGeom>
          <a:gradFill rotWithShape="0">
            <a:gsLst>
              <a:gs pos="0">
                <a:srgbClr val="474747"/>
              </a:gs>
              <a:gs pos="100000">
                <a:srgbClr val="C7C7C7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2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2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2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2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2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endParaRPr lang="el-GR" altLang="el-G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47800"/>
            <a:ext cx="77724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l-GR"/>
              <a:t>sample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Times" panose="02020603050405020304" pitchFamily="18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Times" panose="02020603050405020304" pitchFamily="18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Times" panose="02020603050405020304" pitchFamily="18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Times" panose="0202060305040502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oleObject" Target="../embeddings/oleObject6.bin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oleObject" Target="../embeddings/oleObject7.bin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oleObject" Target="../embeddings/oleObject8.bin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AU" altLang="el-GR">
              <a:solidFill>
                <a:srgbClr val="FFFFFF"/>
              </a:solidFill>
            </a:endParaRPr>
          </a:p>
        </p:txBody>
      </p:sp>
      <p:sp>
        <p:nvSpPr>
          <p:cNvPr id="4099" name="Rectangle 1027"/>
          <p:cNvSpPr>
            <a:spLocks noChangeArrowheads="1"/>
          </p:cNvSpPr>
          <p:nvPr/>
        </p:nvSpPr>
        <p:spPr bwMode="auto">
          <a:xfrm>
            <a:off x="1219200" y="2209800"/>
            <a:ext cx="6705600" cy="2432050"/>
          </a:xfrm>
          <a:prstGeom prst="rect">
            <a:avLst/>
          </a:prstGeom>
          <a:gradFill rotWithShape="0">
            <a:gsLst>
              <a:gs pos="0">
                <a:srgbClr val="676767"/>
              </a:gs>
              <a:gs pos="50000">
                <a:srgbClr val="FFFFFF"/>
              </a:gs>
              <a:gs pos="100000">
                <a:srgbClr val="676767"/>
              </a:gs>
            </a:gsLst>
            <a:lin ang="27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buClr>
                <a:schemeClr val="tx1"/>
              </a:buClr>
              <a:buFont typeface="Monotype Sorts" charset="2"/>
              <a:buNone/>
            </a:pPr>
            <a:r>
              <a:rPr lang="el-GR" altLang="el-GR" sz="3600">
                <a:latin typeface="Arial" panose="020B0604020202020204" pitchFamily="34" charset="0"/>
              </a:rPr>
              <a:t>Διάλεξη #</a:t>
            </a:r>
            <a:r>
              <a:rPr lang="en-AU" altLang="el-GR" sz="3600">
                <a:latin typeface="Arial" panose="020B0604020202020204" pitchFamily="34" charset="0"/>
              </a:rPr>
              <a:t>3:</a:t>
            </a:r>
          </a:p>
          <a:p>
            <a:pPr algn="ctr">
              <a:buClr>
                <a:schemeClr val="tx1"/>
              </a:buClr>
              <a:buFont typeface="Monotype Sorts" charset="2"/>
              <a:buNone/>
            </a:pPr>
            <a:r>
              <a:rPr lang="el-GR" altLang="el-GR" sz="3600">
                <a:latin typeface="Arial" panose="020B0604020202020204" pitchFamily="34" charset="0"/>
              </a:rPr>
              <a:t>Υλοποίηση μεθόδων</a:t>
            </a:r>
            <a:endParaRPr lang="en-AU" altLang="el-GR" sz="3600">
              <a:latin typeface="Arial" panose="020B0604020202020204" pitchFamily="34" charset="0"/>
            </a:endParaRPr>
          </a:p>
        </p:txBody>
      </p:sp>
      <p:sp>
        <p:nvSpPr>
          <p:cNvPr id="4100" name="Rectangle 1028"/>
          <p:cNvSpPr>
            <a:spLocks noChangeArrowheads="1"/>
          </p:cNvSpPr>
          <p:nvPr/>
        </p:nvSpPr>
        <p:spPr bwMode="auto">
          <a:xfrm>
            <a:off x="457200" y="5715000"/>
            <a:ext cx="8229600" cy="76200"/>
          </a:xfrm>
          <a:prstGeom prst="rect">
            <a:avLst/>
          </a:prstGeom>
          <a:gradFill rotWithShape="0">
            <a:gsLst>
              <a:gs pos="0">
                <a:srgbClr val="C7C7C7"/>
              </a:gs>
              <a:gs pos="100000">
                <a:srgbClr val="474747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endParaRPr lang="el-GR" altLang="el-GR" sz="18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/>
              <a:t>Τοπικές μεταβλητές: διάρκεια ζωής</a:t>
            </a:r>
            <a:endParaRPr lang="en-AU" altLang="el-GR" sz="3600"/>
          </a:p>
        </p:txBody>
      </p:sp>
      <p:sp>
        <p:nvSpPr>
          <p:cNvPr id="1331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572000"/>
          </a:xfrm>
        </p:spPr>
        <p:txBody>
          <a:bodyPr/>
          <a:lstStyle/>
          <a:p>
            <a:r>
              <a:rPr lang="el-GR" altLang="el-GR" sz="2400" dirty="0">
                <a:latin typeface="Arial" panose="020B0604020202020204" pitchFamily="34" charset="0"/>
              </a:rPr>
              <a:t>Η </a:t>
            </a:r>
            <a:r>
              <a:rPr lang="el-GR" altLang="el-GR" sz="2400" dirty="0">
                <a:solidFill>
                  <a:srgbClr val="0070C0"/>
                </a:solidFill>
                <a:latin typeface="Arial" panose="020B0604020202020204" pitchFamily="34" charset="0"/>
              </a:rPr>
              <a:t>ύπαρξη</a:t>
            </a:r>
            <a:r>
              <a:rPr lang="el-GR" altLang="el-GR" sz="2400" dirty="0">
                <a:latin typeface="Arial" panose="020B0604020202020204" pitchFamily="34" charset="0"/>
              </a:rPr>
              <a:t> (διάρκεια ζωής) μίας μεταβλητής είναι συνυφασμένοι με την διάρκεια ζωής του τμήματος κώδικα στο οποίο δηλώθηκε (μέθοδο) </a:t>
            </a:r>
          </a:p>
          <a:p>
            <a:r>
              <a:rPr lang="el-GR" altLang="el-GR" sz="2400" dirty="0">
                <a:latin typeface="Arial" panose="020B0604020202020204" pitchFamily="34" charset="0"/>
              </a:rPr>
              <a:t>Κάθε φορά που η μέθοδος καλείται, δημιουργείται μια </a:t>
            </a:r>
            <a:r>
              <a:rPr lang="el-GR" altLang="el-GR" sz="2400" dirty="0">
                <a:solidFill>
                  <a:srgbClr val="0070C0"/>
                </a:solidFill>
                <a:latin typeface="Arial" panose="020B0604020202020204" pitchFamily="34" charset="0"/>
              </a:rPr>
              <a:t>νέα μεταβλητή </a:t>
            </a:r>
          </a:p>
          <a:p>
            <a:r>
              <a:rPr lang="el-GR" altLang="el-GR" sz="2400" dirty="0">
                <a:latin typeface="Arial" panose="020B0604020202020204" pitchFamily="34" charset="0"/>
              </a:rPr>
              <a:t>Όταν η εκτέλεση φτάσει στο τέλος του τμήματος κώδικα που δηλώθηκε η μεταβλητή, τότε η μεταβλητή παύει να υπάρχει (</a:t>
            </a:r>
            <a:r>
              <a:rPr lang="en-US" altLang="el-GR" sz="2400" dirty="0">
                <a:solidFill>
                  <a:srgbClr val="0070C0"/>
                </a:solidFill>
                <a:latin typeface="Arial" panose="020B0604020202020204" pitchFamily="34" charset="0"/>
              </a:rPr>
              <a:t>discarded</a:t>
            </a:r>
            <a:r>
              <a:rPr lang="en-US" altLang="el-GR" sz="2400" dirty="0">
                <a:latin typeface="Arial" panose="020B0604020202020204" pitchFamily="34" charset="0"/>
              </a:rPr>
              <a:t>) </a:t>
            </a:r>
          </a:p>
          <a:p>
            <a:r>
              <a:rPr lang="el-GR" altLang="el-GR" sz="2400" dirty="0">
                <a:latin typeface="Arial" panose="020B0604020202020204" pitchFamily="34" charset="0"/>
              </a:rPr>
              <a:t>Η τιμή μίας μεταβλητής δεν διατηρείται μεταξύ διαδοχικών εκτελέσεων του τμήματος κώδικα στο οποίο δηλώθηκε</a:t>
            </a:r>
            <a:endParaRPr lang="en-AU" altLang="el-GR" sz="24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/>
              <a:t>Τοπικές μεταβλητές: ανασκόπηση</a:t>
            </a:r>
            <a:endParaRPr lang="en-AU" altLang="el-GR" sz="360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l-GR" altLang="el-GR" sz="2400" dirty="0">
                <a:latin typeface="Arial" panose="020B0604020202020204" pitchFamily="34" charset="0"/>
              </a:rPr>
              <a:t>Οι </a:t>
            </a:r>
            <a:r>
              <a:rPr lang="el-GR" altLang="el-GR" sz="2400" dirty="0">
                <a:solidFill>
                  <a:srgbClr val="0070C0"/>
                </a:solidFill>
                <a:latin typeface="Arial" panose="020B0604020202020204" pitchFamily="34" charset="0"/>
              </a:rPr>
              <a:t>τοπικές μεταβλητές </a:t>
            </a:r>
            <a:r>
              <a:rPr lang="el-GR" altLang="el-GR" sz="2400" dirty="0">
                <a:latin typeface="Arial" panose="020B0604020202020204" pitchFamily="34" charset="0"/>
              </a:rPr>
              <a:t>δηλώνονται σε μια μέθοδο</a:t>
            </a:r>
          </a:p>
          <a:p>
            <a:pPr>
              <a:buFontTx/>
              <a:buNone/>
            </a:pPr>
            <a:endParaRPr lang="en-AU" altLang="el-GR" sz="2400" dirty="0">
              <a:latin typeface="Arial" panose="020B0604020202020204" pitchFamily="34" charset="0"/>
            </a:endParaRPr>
          </a:p>
          <a:p>
            <a:r>
              <a:rPr lang="el-GR" altLang="el-GR" sz="2400" dirty="0">
                <a:latin typeface="Arial" panose="020B0604020202020204" pitchFamily="34" charset="0"/>
              </a:rPr>
              <a:t>Δεν λαμβάνουν  </a:t>
            </a:r>
            <a:r>
              <a:rPr lang="el-GR" altLang="el-GR" sz="2400" dirty="0">
                <a:solidFill>
                  <a:srgbClr val="0070C0"/>
                </a:solidFill>
                <a:latin typeface="Arial" panose="020B0604020202020204" pitchFamily="34" charset="0"/>
              </a:rPr>
              <a:t>αρχική τιμή  </a:t>
            </a:r>
            <a:r>
              <a:rPr lang="el-GR" altLang="el-GR" sz="2400" dirty="0">
                <a:latin typeface="Arial" panose="020B0604020202020204" pitchFamily="34" charset="0"/>
              </a:rPr>
              <a:t>αυτόματα </a:t>
            </a:r>
            <a:r>
              <a:rPr lang="en-AU" altLang="el-GR" sz="2400" dirty="0">
                <a:latin typeface="Arial" panose="020B0604020202020204" pitchFamily="34" charset="0"/>
              </a:rPr>
              <a:t>(</a:t>
            </a:r>
            <a:r>
              <a:rPr lang="el-GR" altLang="el-GR" sz="2400" dirty="0">
                <a:latin typeface="Arial" panose="020B0604020202020204" pitchFamily="34" charset="0"/>
              </a:rPr>
              <a:t>η χρήση μιας μη-</a:t>
            </a:r>
            <a:r>
              <a:rPr lang="el-GR" altLang="el-GR" sz="2400" dirty="0" err="1">
                <a:latin typeface="Arial" panose="020B0604020202020204" pitchFamily="34" charset="0"/>
              </a:rPr>
              <a:t>αρχικοποιημένης</a:t>
            </a:r>
            <a:r>
              <a:rPr lang="el-GR" altLang="el-GR" sz="2400" dirty="0">
                <a:latin typeface="Arial" panose="020B0604020202020204" pitchFamily="34" charset="0"/>
              </a:rPr>
              <a:t> μεταβλητής είναι σφάλμα)</a:t>
            </a:r>
          </a:p>
          <a:p>
            <a:pPr>
              <a:buFontTx/>
              <a:buNone/>
            </a:pPr>
            <a:r>
              <a:rPr lang="el-GR" altLang="el-GR" sz="2400" dirty="0">
                <a:latin typeface="Arial" panose="020B0604020202020204" pitchFamily="34" charset="0"/>
              </a:rPr>
              <a:t> </a:t>
            </a:r>
            <a:endParaRPr lang="en-AU" altLang="el-GR" sz="2400" dirty="0">
              <a:latin typeface="Arial" panose="020B0604020202020204" pitchFamily="34" charset="0"/>
            </a:endParaRPr>
          </a:p>
          <a:p>
            <a:r>
              <a:rPr lang="el-GR" altLang="el-GR" sz="2400" dirty="0">
                <a:latin typeface="Arial" panose="020B0604020202020204" pitchFamily="34" charset="0"/>
              </a:rPr>
              <a:t>Η </a:t>
            </a:r>
            <a:r>
              <a:rPr lang="el-GR" altLang="el-GR" sz="2400" dirty="0">
                <a:solidFill>
                  <a:srgbClr val="0070C0"/>
                </a:solidFill>
                <a:latin typeface="Arial" panose="020B0604020202020204" pitchFamily="34" charset="0"/>
              </a:rPr>
              <a:t>εμβέλεια</a:t>
            </a:r>
            <a:r>
              <a:rPr lang="el-GR" altLang="el-GR" sz="2400" dirty="0">
                <a:latin typeface="Arial" panose="020B0604020202020204" pitchFamily="34" charset="0"/>
              </a:rPr>
              <a:t> των τοπικών μεταβλητών εκτείνεται στις μεθόδους στις οποίες δηλώθηκαν</a:t>
            </a:r>
          </a:p>
          <a:p>
            <a:pPr>
              <a:buFontTx/>
              <a:buNone/>
            </a:pPr>
            <a:endParaRPr lang="el-GR" altLang="el-GR" sz="2400" dirty="0">
              <a:latin typeface="Arial" panose="020B0604020202020204" pitchFamily="34" charset="0"/>
            </a:endParaRPr>
          </a:p>
          <a:p>
            <a:r>
              <a:rPr lang="el-GR" altLang="el-GR" sz="2400" dirty="0">
                <a:latin typeface="Arial" panose="020B0604020202020204" pitchFamily="34" charset="0"/>
              </a:rPr>
              <a:t>Η </a:t>
            </a:r>
            <a:r>
              <a:rPr lang="el-GR" altLang="el-GR" sz="2400" dirty="0">
                <a:solidFill>
                  <a:srgbClr val="0070C0"/>
                </a:solidFill>
                <a:latin typeface="Arial" panose="020B0604020202020204" pitchFamily="34" charset="0"/>
              </a:rPr>
              <a:t>διάρκεια ζωής </a:t>
            </a:r>
            <a:r>
              <a:rPr lang="el-GR" altLang="el-GR" sz="2400" dirty="0">
                <a:latin typeface="Arial" panose="020B0604020202020204" pitchFamily="34" charset="0"/>
              </a:rPr>
              <a:t>τους ταυτίζεται με αυτή της μεθόδου στην οποία δηλώθηκαν</a:t>
            </a:r>
            <a:endParaRPr lang="en-AU" altLang="el-GR" sz="24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: Στρογγύλεμα γωνιών 1">
            <a:extLst>
              <a:ext uri="{FF2B5EF4-FFF2-40B4-BE49-F238E27FC236}">
                <a16:creationId xmlns:a16="http://schemas.microsoft.com/office/drawing/2014/main" id="{460A0FB4-2CAA-7FC3-3F2F-97A5E4FD12A2}"/>
              </a:ext>
            </a:extLst>
          </p:cNvPr>
          <p:cNvSpPr/>
          <p:nvPr/>
        </p:nvSpPr>
        <p:spPr bwMode="auto">
          <a:xfrm>
            <a:off x="323528" y="1412776"/>
            <a:ext cx="8496944" cy="4968552"/>
          </a:xfrm>
          <a:prstGeom prst="roundRect">
            <a:avLst>
              <a:gd name="adj" fmla="val 3038"/>
            </a:avLst>
          </a:prstGeom>
          <a:solidFill>
            <a:srgbClr val="CCFFCC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Ορθογώνιο: Στρογγύλεμα γωνιών 2">
            <a:extLst>
              <a:ext uri="{FF2B5EF4-FFF2-40B4-BE49-F238E27FC236}">
                <a16:creationId xmlns:a16="http://schemas.microsoft.com/office/drawing/2014/main" id="{632E4DB9-E700-03C3-3E6B-1F4CF0F81AED}"/>
              </a:ext>
            </a:extLst>
          </p:cNvPr>
          <p:cNvSpPr/>
          <p:nvPr/>
        </p:nvSpPr>
        <p:spPr bwMode="auto">
          <a:xfrm>
            <a:off x="827584" y="2276872"/>
            <a:ext cx="7848872" cy="3672408"/>
          </a:xfrm>
          <a:prstGeom prst="roundRect">
            <a:avLst>
              <a:gd name="adj" fmla="val 3658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Ορθογώνιο: Στρογγύλεμα γωνιών 3">
            <a:extLst>
              <a:ext uri="{FF2B5EF4-FFF2-40B4-BE49-F238E27FC236}">
                <a16:creationId xmlns:a16="http://schemas.microsoft.com/office/drawing/2014/main" id="{C9A9BDAA-6355-9779-1705-20CF2A28B58D}"/>
              </a:ext>
            </a:extLst>
          </p:cNvPr>
          <p:cNvSpPr/>
          <p:nvPr/>
        </p:nvSpPr>
        <p:spPr bwMode="auto">
          <a:xfrm>
            <a:off x="971600" y="3068960"/>
            <a:ext cx="7632848" cy="2808312"/>
          </a:xfrm>
          <a:prstGeom prst="roundRect">
            <a:avLst>
              <a:gd name="adj" fmla="val 5878"/>
            </a:avLst>
          </a:prstGeom>
          <a:solidFill>
            <a:srgbClr val="FFFF99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Ορθογώνιο: Στρογγύλεμα γωνιών 4">
            <a:extLst>
              <a:ext uri="{FF2B5EF4-FFF2-40B4-BE49-F238E27FC236}">
                <a16:creationId xmlns:a16="http://schemas.microsoft.com/office/drawing/2014/main" id="{2EA6EB2D-CA1C-C223-F3CC-EDDF096D23EC}"/>
              </a:ext>
            </a:extLst>
          </p:cNvPr>
          <p:cNvSpPr/>
          <p:nvPr/>
        </p:nvSpPr>
        <p:spPr bwMode="auto">
          <a:xfrm>
            <a:off x="1547664" y="4005064"/>
            <a:ext cx="6984776" cy="1440160"/>
          </a:xfrm>
          <a:prstGeom prst="roundRect">
            <a:avLst>
              <a:gd name="adj" fmla="val 3658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/>
              <a:t>Κλήση μεθόδων</a:t>
            </a:r>
            <a:endParaRPr lang="en-AU" altLang="el-GR" sz="3600"/>
          </a:p>
        </p:txBody>
      </p:sp>
      <p:sp>
        <p:nvSpPr>
          <p:cNvPr id="15363" name="Text Box 4"/>
          <p:cNvSpPr txBox="1">
            <a:spLocks noChangeArrowheads="1"/>
          </p:cNvSpPr>
          <p:nvPr/>
        </p:nvSpPr>
        <p:spPr bwMode="auto">
          <a:xfrm>
            <a:off x="457200" y="1447800"/>
            <a:ext cx="8226425" cy="48482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 dirty="0">
                <a:solidFill>
                  <a:srgbClr val="FF0000"/>
                </a:solidFill>
                <a:latin typeface="Courier New" panose="02070309020205020404" pitchFamily="49" charset="0"/>
              </a:rPr>
              <a:t>class</a:t>
            </a:r>
            <a:r>
              <a:rPr lang="en-AU" altLang="el-GR" sz="2400" b="1" dirty="0">
                <a:latin typeface="Courier New" panose="02070309020205020404" pitchFamily="49" charset="0"/>
              </a:rPr>
              <a:t> Car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 dirty="0">
                <a:latin typeface="Courier New" panose="02070309020205020404" pitchFamily="49" charset="0"/>
              </a:rPr>
              <a:t>{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 dirty="0">
                <a:latin typeface="Courier New" panose="02070309020205020404" pitchFamily="49" charset="0"/>
              </a:rPr>
              <a:t>   ...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endParaRPr lang="en-AU" altLang="el-GR" sz="2400" b="1" dirty="0">
              <a:latin typeface="Courier New" panose="02070309020205020404" pitchFamily="49" charset="0"/>
            </a:endParaRP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 dirty="0">
                <a:latin typeface="Courier New" panose="02070309020205020404" pitchFamily="49" charset="0"/>
              </a:rPr>
              <a:t>   </a:t>
            </a:r>
            <a:r>
              <a:rPr lang="en-AU" altLang="el-GR" sz="2400" b="1" dirty="0">
                <a:solidFill>
                  <a:srgbClr val="7030A0"/>
                </a:solidFill>
                <a:latin typeface="Courier New" panose="02070309020205020404" pitchFamily="49" charset="0"/>
              </a:rPr>
              <a:t>public</a:t>
            </a:r>
            <a:r>
              <a:rPr lang="en-AU" altLang="el-GR" sz="2400" b="1" dirty="0">
                <a:latin typeface="Courier New" panose="02070309020205020404" pitchFamily="49" charset="0"/>
              </a:rPr>
              <a:t> </a:t>
            </a:r>
            <a:r>
              <a:rPr lang="en-AU" altLang="el-GR" sz="2400" b="1" dirty="0">
                <a:solidFill>
                  <a:srgbClr val="FF0000"/>
                </a:solidFill>
                <a:latin typeface="Courier New" panose="02070309020205020404" pitchFamily="49" charset="0"/>
              </a:rPr>
              <a:t>int</a:t>
            </a:r>
            <a:r>
              <a:rPr lang="en-AU" altLang="el-GR" sz="2400" b="1" dirty="0">
                <a:latin typeface="Courier New" panose="02070309020205020404" pitchFamily="49" charset="0"/>
              </a:rPr>
              <a:t> </a:t>
            </a:r>
            <a:r>
              <a:rPr lang="en-AU" altLang="el-GR" sz="2400" b="1" dirty="0" err="1">
                <a:latin typeface="Courier New" panose="02070309020205020404" pitchFamily="49" charset="0"/>
              </a:rPr>
              <a:t>getWeight</a:t>
            </a:r>
            <a:r>
              <a:rPr lang="en-AU" altLang="el-GR" sz="2400" b="1" dirty="0">
                <a:latin typeface="Courier New" panose="02070309020205020404" pitchFamily="49" charset="0"/>
              </a:rPr>
              <a:t>()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 dirty="0">
                <a:latin typeface="Courier New" panose="02070309020205020404" pitchFamily="49" charset="0"/>
              </a:rPr>
              <a:t>   {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 dirty="0">
                <a:latin typeface="Courier New" panose="02070309020205020404" pitchFamily="49" charset="0"/>
              </a:rPr>
              <a:t>      </a:t>
            </a:r>
            <a:r>
              <a:rPr lang="en-AU" altLang="el-GR" sz="2400" b="1" dirty="0">
                <a:solidFill>
                  <a:srgbClr val="FF0000"/>
                </a:solidFill>
                <a:latin typeface="Courier New" panose="02070309020205020404" pitchFamily="49" charset="0"/>
              </a:rPr>
              <a:t>int</a:t>
            </a:r>
            <a:r>
              <a:rPr lang="en-AU" altLang="el-GR" sz="2400" b="1" dirty="0">
                <a:latin typeface="Courier New" panose="02070309020205020404" pitchFamily="49" charset="0"/>
              </a:rPr>
              <a:t> </a:t>
            </a:r>
            <a:r>
              <a:rPr lang="en-AU" altLang="el-GR" sz="2400" b="1" dirty="0" err="1">
                <a:latin typeface="Courier New" panose="02070309020205020404" pitchFamily="49" charset="0"/>
              </a:rPr>
              <a:t>engineWeight</a:t>
            </a:r>
            <a:r>
              <a:rPr lang="en-AU" altLang="el-GR" sz="2400" b="1" dirty="0">
                <a:latin typeface="Courier New" panose="02070309020205020404" pitchFamily="49" charset="0"/>
              </a:rPr>
              <a:t> = </a:t>
            </a:r>
            <a:r>
              <a:rPr lang="en-AU" altLang="el-GR" sz="2400" b="1" dirty="0" err="1">
                <a:latin typeface="Courier New" panose="02070309020205020404" pitchFamily="49" charset="0"/>
              </a:rPr>
              <a:t>engine.getWeight</a:t>
            </a:r>
            <a:r>
              <a:rPr lang="en-AU" altLang="el-GR" sz="2400" b="1" dirty="0">
                <a:latin typeface="Courier New" panose="02070309020205020404" pitchFamily="49" charset="0"/>
              </a:rPr>
              <a:t>();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 dirty="0">
                <a:latin typeface="Courier New" panose="02070309020205020404" pitchFamily="49" charset="0"/>
              </a:rPr>
              <a:t>      </a:t>
            </a:r>
            <a:r>
              <a:rPr lang="en-AU" altLang="el-GR" sz="2400" b="1" dirty="0">
                <a:solidFill>
                  <a:srgbClr val="FF0000"/>
                </a:solidFill>
                <a:latin typeface="Courier New" panose="02070309020205020404" pitchFamily="49" charset="0"/>
              </a:rPr>
              <a:t>int</a:t>
            </a:r>
            <a:r>
              <a:rPr lang="en-AU" altLang="el-GR" sz="2400" b="1" dirty="0">
                <a:latin typeface="Courier New" panose="02070309020205020404" pitchFamily="49" charset="0"/>
              </a:rPr>
              <a:t> </a:t>
            </a:r>
            <a:r>
              <a:rPr lang="en-AU" altLang="el-GR" sz="2400" b="1" dirty="0" err="1">
                <a:latin typeface="Courier New" panose="02070309020205020404" pitchFamily="49" charset="0"/>
              </a:rPr>
              <a:t>bodyWeight</a:t>
            </a:r>
            <a:r>
              <a:rPr lang="en-AU" altLang="el-GR" sz="2400" b="1" dirty="0">
                <a:latin typeface="Courier New" panose="02070309020205020404" pitchFamily="49" charset="0"/>
              </a:rPr>
              <a:t> = </a:t>
            </a:r>
            <a:r>
              <a:rPr lang="en-AU" altLang="el-GR" sz="2400" b="1" dirty="0" err="1">
                <a:latin typeface="Courier New" panose="02070309020205020404" pitchFamily="49" charset="0"/>
              </a:rPr>
              <a:t>body.getWeight</a:t>
            </a:r>
            <a:r>
              <a:rPr lang="en-AU" altLang="el-GR" sz="2400" b="1" dirty="0">
                <a:latin typeface="Courier New" panose="02070309020205020404" pitchFamily="49" charset="0"/>
              </a:rPr>
              <a:t>();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 dirty="0">
                <a:latin typeface="Courier New" panose="02070309020205020404" pitchFamily="49" charset="0"/>
              </a:rPr>
              <a:t>      </a:t>
            </a:r>
            <a:r>
              <a:rPr lang="en-AU" altLang="el-GR" sz="2400" b="1" dirty="0">
                <a:solidFill>
                  <a:srgbClr val="7030A0"/>
                </a:solidFill>
                <a:latin typeface="Courier New" panose="02070309020205020404" pitchFamily="49" charset="0"/>
              </a:rPr>
              <a:t>return</a:t>
            </a:r>
            <a:r>
              <a:rPr lang="en-AU" altLang="el-GR" sz="2400" b="1" dirty="0">
                <a:latin typeface="Courier New" panose="02070309020205020404" pitchFamily="49" charset="0"/>
              </a:rPr>
              <a:t> </a:t>
            </a:r>
            <a:r>
              <a:rPr lang="en-AU" altLang="el-GR" sz="2400" b="1" dirty="0" err="1">
                <a:latin typeface="Courier New" panose="02070309020205020404" pitchFamily="49" charset="0"/>
              </a:rPr>
              <a:t>engineWeight</a:t>
            </a:r>
            <a:r>
              <a:rPr lang="en-AU" altLang="el-GR" sz="2400" b="1" dirty="0">
                <a:latin typeface="Courier New" panose="02070309020205020404" pitchFamily="49" charset="0"/>
              </a:rPr>
              <a:t> + </a:t>
            </a:r>
            <a:r>
              <a:rPr lang="en-AU" altLang="el-GR" sz="2400" b="1" dirty="0" err="1">
                <a:latin typeface="Courier New" panose="02070309020205020404" pitchFamily="49" charset="0"/>
              </a:rPr>
              <a:t>bodyWeight</a:t>
            </a:r>
            <a:r>
              <a:rPr lang="en-AU" altLang="el-GR" sz="2400" b="1" dirty="0">
                <a:latin typeface="Courier New" panose="02070309020205020404" pitchFamily="49" charset="0"/>
              </a:rPr>
              <a:t>;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 dirty="0">
                <a:latin typeface="Courier New" panose="02070309020205020404" pitchFamily="49" charset="0"/>
              </a:rPr>
              <a:t>   }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 dirty="0">
                <a:latin typeface="Courier New" panose="02070309020205020404" pitchFamily="49" charset="0"/>
              </a:rPr>
              <a:t>}</a:t>
            </a:r>
          </a:p>
        </p:txBody>
      </p:sp>
      <p:graphicFrame>
        <p:nvGraphicFramePr>
          <p:cNvPr id="15364" name="Object 5"/>
          <p:cNvGraphicFramePr>
            <a:graphicFrameLocks noChangeAspect="1"/>
          </p:cNvGraphicFramePr>
          <p:nvPr/>
        </p:nvGraphicFramePr>
        <p:xfrm>
          <a:off x="5410200" y="1524000"/>
          <a:ext cx="3200400" cy="1887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4978400" imgH="2933700" progId="MS_ClipArt_Gallery">
                  <p:embed/>
                </p:oleObj>
              </mc:Choice>
              <mc:Fallback>
                <p:oleObj r:id="rId2" imgW="4978400" imgH="2933700" progId="MS_ClipArt_Gallery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1524000"/>
                        <a:ext cx="3200400" cy="1887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: Στρογγύλεμα γωνιών 1">
            <a:extLst>
              <a:ext uri="{FF2B5EF4-FFF2-40B4-BE49-F238E27FC236}">
                <a16:creationId xmlns:a16="http://schemas.microsoft.com/office/drawing/2014/main" id="{84E83E7E-664F-F20B-9D42-84C5D58BE97B}"/>
              </a:ext>
            </a:extLst>
          </p:cNvPr>
          <p:cNvSpPr/>
          <p:nvPr/>
        </p:nvSpPr>
        <p:spPr bwMode="auto">
          <a:xfrm>
            <a:off x="467544" y="1340768"/>
            <a:ext cx="8064896" cy="4968552"/>
          </a:xfrm>
          <a:prstGeom prst="roundRect">
            <a:avLst>
              <a:gd name="adj" fmla="val 3038"/>
            </a:avLst>
          </a:prstGeom>
          <a:solidFill>
            <a:srgbClr val="CCFFCC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Ορθογώνιο: Στρογγύλεμα γωνιών 2">
            <a:extLst>
              <a:ext uri="{FF2B5EF4-FFF2-40B4-BE49-F238E27FC236}">
                <a16:creationId xmlns:a16="http://schemas.microsoft.com/office/drawing/2014/main" id="{4D3B98B4-EA5B-7A80-4D96-7771CECA6416}"/>
              </a:ext>
            </a:extLst>
          </p:cNvPr>
          <p:cNvSpPr/>
          <p:nvPr/>
        </p:nvSpPr>
        <p:spPr bwMode="auto">
          <a:xfrm>
            <a:off x="899592" y="2276872"/>
            <a:ext cx="7560840" cy="3600400"/>
          </a:xfrm>
          <a:prstGeom prst="roundRect">
            <a:avLst>
              <a:gd name="adj" fmla="val 3658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Ορθογώνιο: Στρογγύλεμα γωνιών 3">
            <a:extLst>
              <a:ext uri="{FF2B5EF4-FFF2-40B4-BE49-F238E27FC236}">
                <a16:creationId xmlns:a16="http://schemas.microsoft.com/office/drawing/2014/main" id="{25D35958-E264-D61D-F202-13924C884DFE}"/>
              </a:ext>
            </a:extLst>
          </p:cNvPr>
          <p:cNvSpPr/>
          <p:nvPr/>
        </p:nvSpPr>
        <p:spPr bwMode="auto">
          <a:xfrm>
            <a:off x="971600" y="3212976"/>
            <a:ext cx="7416824" cy="2592288"/>
          </a:xfrm>
          <a:prstGeom prst="roundRect">
            <a:avLst>
              <a:gd name="adj" fmla="val 5878"/>
            </a:avLst>
          </a:prstGeom>
          <a:solidFill>
            <a:srgbClr val="FFFF99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Ορθογώνιο: Στρογγύλεμα γωνιών 4">
            <a:extLst>
              <a:ext uri="{FF2B5EF4-FFF2-40B4-BE49-F238E27FC236}">
                <a16:creationId xmlns:a16="http://schemas.microsoft.com/office/drawing/2014/main" id="{B93DB278-AAC7-E08E-D661-41797FF02D5F}"/>
              </a:ext>
            </a:extLst>
          </p:cNvPr>
          <p:cNvSpPr/>
          <p:nvPr/>
        </p:nvSpPr>
        <p:spPr bwMode="auto">
          <a:xfrm>
            <a:off x="1547664" y="4005064"/>
            <a:ext cx="6768752" cy="1440160"/>
          </a:xfrm>
          <a:prstGeom prst="roundRect">
            <a:avLst>
              <a:gd name="adj" fmla="val 3658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/>
              <a:t>Άλλο ένα παράδειγμα</a:t>
            </a:r>
            <a:endParaRPr lang="en-AU" altLang="el-GR" sz="3600"/>
          </a:p>
        </p:txBody>
      </p:sp>
      <p:sp>
        <p:nvSpPr>
          <p:cNvPr id="16387" name="Text Box 4"/>
          <p:cNvSpPr txBox="1">
            <a:spLocks noChangeArrowheads="1"/>
          </p:cNvSpPr>
          <p:nvPr/>
        </p:nvSpPr>
        <p:spPr bwMode="auto">
          <a:xfrm>
            <a:off x="457200" y="1447800"/>
            <a:ext cx="7925245" cy="48910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 dirty="0">
                <a:solidFill>
                  <a:srgbClr val="FF0000"/>
                </a:solidFill>
                <a:latin typeface="Courier New" panose="02070309020205020404" pitchFamily="49" charset="0"/>
              </a:rPr>
              <a:t>class</a:t>
            </a:r>
            <a:r>
              <a:rPr lang="en-AU" altLang="el-GR" sz="2400" b="1" dirty="0">
                <a:latin typeface="Courier New" panose="02070309020205020404" pitchFamily="49" charset="0"/>
              </a:rPr>
              <a:t> Person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 dirty="0">
                <a:latin typeface="Courier New" panose="02070309020205020404" pitchFamily="49" charset="0"/>
              </a:rPr>
              <a:t>{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 dirty="0">
                <a:latin typeface="Courier New" panose="02070309020205020404" pitchFamily="49" charset="0"/>
              </a:rPr>
              <a:t>   </a:t>
            </a:r>
            <a:r>
              <a:rPr lang="en-AU" altLang="el-GR" sz="2400" b="1" dirty="0">
                <a:solidFill>
                  <a:srgbClr val="7030A0"/>
                </a:solidFill>
                <a:latin typeface="Courier New" panose="02070309020205020404" pitchFamily="49" charset="0"/>
              </a:rPr>
              <a:t>private</a:t>
            </a:r>
            <a:r>
              <a:rPr lang="en-AU" altLang="el-GR" sz="2400" b="1" dirty="0">
                <a:latin typeface="Courier New" panose="02070309020205020404" pitchFamily="49" charset="0"/>
              </a:rPr>
              <a:t> Address </a:t>
            </a:r>
            <a:r>
              <a:rPr lang="en-AU" altLang="el-GR" sz="2400" b="1" dirty="0" err="1">
                <a:latin typeface="Courier New" panose="02070309020205020404" pitchFamily="49" charset="0"/>
              </a:rPr>
              <a:t>address</a:t>
            </a:r>
            <a:r>
              <a:rPr lang="en-AU" altLang="el-GR" sz="2400" b="1" dirty="0">
                <a:latin typeface="Courier New" panose="02070309020205020404" pitchFamily="49" charset="0"/>
              </a:rPr>
              <a:t>;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 dirty="0">
                <a:latin typeface="Courier New" panose="02070309020205020404" pitchFamily="49" charset="0"/>
              </a:rPr>
              <a:t>   ...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 dirty="0">
                <a:latin typeface="Courier New" panose="02070309020205020404" pitchFamily="49" charset="0"/>
              </a:rPr>
              <a:t>   public </a:t>
            </a:r>
            <a:r>
              <a:rPr lang="en-AU" altLang="el-GR" sz="2400" b="1" dirty="0">
                <a:solidFill>
                  <a:srgbClr val="FF0000"/>
                </a:solidFill>
                <a:latin typeface="Courier New" panose="02070309020205020404" pitchFamily="49" charset="0"/>
              </a:rPr>
              <a:t>void</a:t>
            </a:r>
            <a:r>
              <a:rPr lang="en-AU" altLang="el-GR" sz="2400" b="1" dirty="0">
                <a:latin typeface="Courier New" panose="02070309020205020404" pitchFamily="49" charset="0"/>
              </a:rPr>
              <a:t> </a:t>
            </a:r>
            <a:r>
              <a:rPr lang="en-AU" altLang="el-GR" sz="2400" b="1" dirty="0" err="1">
                <a:latin typeface="Courier New" panose="02070309020205020404" pitchFamily="49" charset="0"/>
              </a:rPr>
              <a:t>printDetails</a:t>
            </a:r>
            <a:r>
              <a:rPr lang="en-AU" altLang="el-GR" sz="2400" b="1" dirty="0">
                <a:latin typeface="Courier New" panose="02070309020205020404" pitchFamily="49" charset="0"/>
              </a:rPr>
              <a:t>()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 dirty="0">
                <a:latin typeface="Courier New" panose="02070309020205020404" pitchFamily="49" charset="0"/>
              </a:rPr>
              <a:t>   {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 dirty="0">
                <a:latin typeface="Courier New" panose="02070309020205020404" pitchFamily="49" charset="0"/>
              </a:rPr>
              <a:t>      </a:t>
            </a:r>
            <a:r>
              <a:rPr lang="en-AU" altLang="el-GR" sz="2400" b="1" dirty="0" err="1">
                <a:latin typeface="Courier New" panose="02070309020205020404" pitchFamily="49" charset="0"/>
              </a:rPr>
              <a:t>System.out.println</a:t>
            </a:r>
            <a:r>
              <a:rPr lang="en-AU" altLang="el-GR" sz="2400" b="1" dirty="0">
                <a:latin typeface="Courier New" panose="02070309020205020404" pitchFamily="49" charset="0"/>
              </a:rPr>
              <a:t>(</a:t>
            </a:r>
            <a:r>
              <a:rPr lang="en-AU" altLang="el-GR" sz="2400" b="1" dirty="0">
                <a:solidFill>
                  <a:srgbClr val="00B050"/>
                </a:solidFill>
                <a:latin typeface="Courier New" panose="02070309020205020404" pitchFamily="49" charset="0"/>
              </a:rPr>
              <a:t>"Name: "</a:t>
            </a:r>
            <a:r>
              <a:rPr lang="en-AU" altLang="el-GR" sz="2400" b="1" dirty="0">
                <a:latin typeface="Courier New" panose="02070309020205020404" pitchFamily="49" charset="0"/>
              </a:rPr>
              <a:t> + name);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 dirty="0">
                <a:latin typeface="Courier New" panose="02070309020205020404" pitchFamily="49" charset="0"/>
              </a:rPr>
              <a:t>      </a:t>
            </a:r>
            <a:r>
              <a:rPr lang="en-AU" altLang="el-GR" sz="2400" b="1" dirty="0" err="1">
                <a:latin typeface="Courier New" panose="02070309020205020404" pitchFamily="49" charset="0"/>
              </a:rPr>
              <a:t>address.printDetails</a:t>
            </a:r>
            <a:r>
              <a:rPr lang="en-AU" altLang="el-GR" sz="2400" b="1" dirty="0">
                <a:latin typeface="Courier New" panose="02070309020205020404" pitchFamily="49" charset="0"/>
              </a:rPr>
              <a:t>();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 dirty="0">
                <a:latin typeface="Courier New" panose="02070309020205020404" pitchFamily="49" charset="0"/>
              </a:rPr>
              <a:t>      ...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 dirty="0">
                <a:latin typeface="Courier New" panose="02070309020205020404" pitchFamily="49" charset="0"/>
              </a:rPr>
              <a:t>   }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 dirty="0">
                <a:latin typeface="Courier New" panose="02070309020205020404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: Στρογγύλεμα γωνιών 1">
            <a:extLst>
              <a:ext uri="{FF2B5EF4-FFF2-40B4-BE49-F238E27FC236}">
                <a16:creationId xmlns:a16="http://schemas.microsoft.com/office/drawing/2014/main" id="{4234B28A-1997-7CF3-438C-BBB72718CC17}"/>
              </a:ext>
            </a:extLst>
          </p:cNvPr>
          <p:cNvSpPr/>
          <p:nvPr/>
        </p:nvSpPr>
        <p:spPr bwMode="auto">
          <a:xfrm>
            <a:off x="323528" y="1340768"/>
            <a:ext cx="8568952" cy="4968552"/>
          </a:xfrm>
          <a:prstGeom prst="roundRect">
            <a:avLst>
              <a:gd name="adj" fmla="val 3038"/>
            </a:avLst>
          </a:prstGeom>
          <a:solidFill>
            <a:srgbClr val="CCFFCC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Ορθογώνιο: Στρογγύλεμα γωνιών 2">
            <a:extLst>
              <a:ext uri="{FF2B5EF4-FFF2-40B4-BE49-F238E27FC236}">
                <a16:creationId xmlns:a16="http://schemas.microsoft.com/office/drawing/2014/main" id="{A68E9CFB-0514-0647-784B-E76D80256E3A}"/>
              </a:ext>
            </a:extLst>
          </p:cNvPr>
          <p:cNvSpPr/>
          <p:nvPr/>
        </p:nvSpPr>
        <p:spPr bwMode="auto">
          <a:xfrm>
            <a:off x="755576" y="2276872"/>
            <a:ext cx="8064896" cy="3600400"/>
          </a:xfrm>
          <a:prstGeom prst="roundRect">
            <a:avLst>
              <a:gd name="adj" fmla="val 3658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Ορθογώνιο: Στρογγύλεμα γωνιών 3">
            <a:extLst>
              <a:ext uri="{FF2B5EF4-FFF2-40B4-BE49-F238E27FC236}">
                <a16:creationId xmlns:a16="http://schemas.microsoft.com/office/drawing/2014/main" id="{DA0FAD80-90CD-9CA2-A82D-A1DE5CD9FA44}"/>
              </a:ext>
            </a:extLst>
          </p:cNvPr>
          <p:cNvSpPr/>
          <p:nvPr/>
        </p:nvSpPr>
        <p:spPr bwMode="auto">
          <a:xfrm>
            <a:off x="827584" y="2780928"/>
            <a:ext cx="7920880" cy="3024336"/>
          </a:xfrm>
          <a:prstGeom prst="roundRect">
            <a:avLst>
              <a:gd name="adj" fmla="val 5878"/>
            </a:avLst>
          </a:prstGeom>
          <a:solidFill>
            <a:srgbClr val="FFFF99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Ορθογώνιο: Στρογγύλεμα γωνιών 4">
            <a:extLst>
              <a:ext uri="{FF2B5EF4-FFF2-40B4-BE49-F238E27FC236}">
                <a16:creationId xmlns:a16="http://schemas.microsoft.com/office/drawing/2014/main" id="{73A817B4-6BC5-32E5-11CE-2306FB1FBCDC}"/>
              </a:ext>
            </a:extLst>
          </p:cNvPr>
          <p:cNvSpPr/>
          <p:nvPr/>
        </p:nvSpPr>
        <p:spPr bwMode="auto">
          <a:xfrm>
            <a:off x="1331640" y="3645024"/>
            <a:ext cx="7344816" cy="1728192"/>
          </a:xfrm>
          <a:prstGeom prst="roundRect">
            <a:avLst>
              <a:gd name="adj" fmla="val 3658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l-GR"/>
              <a:t>... </a:t>
            </a:r>
            <a:r>
              <a:rPr lang="el-GR" altLang="el-GR" sz="3600"/>
              <a:t>άλλο ένα παράδειγμα</a:t>
            </a:r>
            <a:endParaRPr lang="en-AU" altLang="el-GR" sz="3600"/>
          </a:p>
        </p:txBody>
      </p:sp>
      <p:sp>
        <p:nvSpPr>
          <p:cNvPr id="17411" name="Text Box 4"/>
          <p:cNvSpPr txBox="1">
            <a:spLocks noChangeArrowheads="1"/>
          </p:cNvSpPr>
          <p:nvPr/>
        </p:nvSpPr>
        <p:spPr bwMode="auto">
          <a:xfrm>
            <a:off x="236984" y="1447800"/>
            <a:ext cx="8662627" cy="481721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 dirty="0">
                <a:solidFill>
                  <a:srgbClr val="FF0000"/>
                </a:solidFill>
                <a:latin typeface="Courier New" panose="02070309020205020404" pitchFamily="49" charset="0"/>
              </a:rPr>
              <a:t>class</a:t>
            </a:r>
            <a:r>
              <a:rPr lang="en-AU" altLang="el-GR" sz="2400" b="1" dirty="0">
                <a:latin typeface="Courier New" panose="02070309020205020404" pitchFamily="49" charset="0"/>
              </a:rPr>
              <a:t> </a:t>
            </a:r>
            <a:r>
              <a:rPr lang="en-AU" altLang="el-GR" sz="2400" b="1" dirty="0" err="1">
                <a:latin typeface="Courier New" panose="02070309020205020404" pitchFamily="49" charset="0"/>
              </a:rPr>
              <a:t>TutorialManager</a:t>
            </a:r>
            <a:endParaRPr lang="en-AU" altLang="el-GR" sz="2400" b="1" dirty="0">
              <a:latin typeface="Courier New" panose="02070309020205020404" pitchFamily="49" charset="0"/>
            </a:endParaRP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 dirty="0">
                <a:latin typeface="Courier New" panose="02070309020205020404" pitchFamily="49" charset="0"/>
              </a:rPr>
              <a:t>{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 dirty="0">
                <a:latin typeface="Courier New" panose="02070309020205020404" pitchFamily="49" charset="0"/>
              </a:rPr>
              <a:t>   ...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 dirty="0">
                <a:latin typeface="Courier New" panose="02070309020205020404" pitchFamily="49" charset="0"/>
              </a:rPr>
              <a:t>   public </a:t>
            </a:r>
            <a:r>
              <a:rPr lang="en-AU" altLang="el-GR" sz="2400" b="1" dirty="0">
                <a:solidFill>
                  <a:srgbClr val="FF0000"/>
                </a:solidFill>
                <a:latin typeface="Courier New" panose="02070309020205020404" pitchFamily="49" charset="0"/>
              </a:rPr>
              <a:t>int</a:t>
            </a:r>
            <a:r>
              <a:rPr lang="en-AU" altLang="el-GR" sz="2400" b="1" dirty="0">
                <a:latin typeface="Courier New" panose="02070309020205020404" pitchFamily="49" charset="0"/>
              </a:rPr>
              <a:t> </a:t>
            </a:r>
            <a:r>
              <a:rPr lang="en-AU" altLang="el-GR" sz="2400" b="1" dirty="0" err="1">
                <a:latin typeface="Courier New" panose="02070309020205020404" pitchFamily="49" charset="0"/>
              </a:rPr>
              <a:t>enrolStudent</a:t>
            </a:r>
            <a:r>
              <a:rPr lang="en-AU" altLang="el-GR" sz="2400" b="1" dirty="0">
                <a:latin typeface="Courier New" panose="02070309020205020404" pitchFamily="49" charset="0"/>
              </a:rPr>
              <a:t>()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 dirty="0">
                <a:latin typeface="Courier New" panose="02070309020205020404" pitchFamily="49" charset="0"/>
              </a:rPr>
              <a:t>   {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 dirty="0">
                <a:latin typeface="Courier New" panose="02070309020205020404" pitchFamily="49" charset="0"/>
              </a:rPr>
              <a:t>      String name = ...;</a:t>
            </a:r>
            <a:br>
              <a:rPr lang="en-AU" altLang="el-GR" sz="2400" b="1" dirty="0">
                <a:latin typeface="Courier New" panose="02070309020205020404" pitchFamily="49" charset="0"/>
              </a:rPr>
            </a:br>
            <a:r>
              <a:rPr lang="en-AU" altLang="el-GR" sz="2400" b="1" dirty="0">
                <a:latin typeface="Courier New" panose="02070309020205020404" pitchFamily="49" charset="0"/>
              </a:rPr>
              <a:t>	 String </a:t>
            </a:r>
            <a:r>
              <a:rPr lang="en-AU" altLang="el-GR" sz="2400" b="1" dirty="0" err="1">
                <a:latin typeface="Courier New" panose="02070309020205020404" pitchFamily="49" charset="0"/>
              </a:rPr>
              <a:t>studentID</a:t>
            </a:r>
            <a:r>
              <a:rPr lang="en-AU" altLang="el-GR" sz="2400" b="1" dirty="0">
                <a:latin typeface="Courier New" panose="02070309020205020404" pitchFamily="49" charset="0"/>
              </a:rPr>
              <a:t> = ...;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 dirty="0">
                <a:latin typeface="Courier New" panose="02070309020205020404" pitchFamily="49" charset="0"/>
              </a:rPr>
              <a:t>      </a:t>
            </a:r>
            <a:r>
              <a:rPr lang="en-AU" altLang="el-GR" sz="2400" b="1" dirty="0" err="1">
                <a:latin typeface="Courier New" panose="02070309020205020404" pitchFamily="49" charset="0"/>
              </a:rPr>
              <a:t>database.insertStudent</a:t>
            </a:r>
            <a:r>
              <a:rPr lang="en-AU" altLang="el-GR" sz="2400" b="1" dirty="0">
                <a:latin typeface="Courier New" panose="02070309020205020404" pitchFamily="49" charset="0"/>
              </a:rPr>
              <a:t>(name, </a:t>
            </a:r>
            <a:r>
              <a:rPr lang="en-AU" altLang="el-GR" sz="2400" b="1" dirty="0" err="1">
                <a:latin typeface="Courier New" panose="02070309020205020404" pitchFamily="49" charset="0"/>
              </a:rPr>
              <a:t>studentID</a:t>
            </a:r>
            <a:r>
              <a:rPr lang="en-AU" altLang="el-GR" sz="2400" b="1" dirty="0">
                <a:latin typeface="Courier New" panose="02070309020205020404" pitchFamily="49" charset="0"/>
              </a:rPr>
              <a:t>);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 dirty="0">
                <a:latin typeface="Courier New" panose="02070309020205020404" pitchFamily="49" charset="0"/>
              </a:rPr>
              <a:t>      ...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 dirty="0">
                <a:latin typeface="Courier New" panose="02070309020205020404" pitchFamily="49" charset="0"/>
              </a:rPr>
              <a:t>   }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 dirty="0">
                <a:latin typeface="Courier New" panose="02070309020205020404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/>
              <a:t>Κλήση μεθόδων: σύνταξη</a:t>
            </a:r>
            <a:endParaRPr lang="en-AU" altLang="el-GR" sz="3600"/>
          </a:p>
        </p:txBody>
      </p:sp>
      <p:sp>
        <p:nvSpPr>
          <p:cNvPr id="18435" name="Rectangle 4"/>
          <p:cNvSpPr>
            <a:spLocks noChangeArrowheads="1"/>
          </p:cNvSpPr>
          <p:nvPr/>
        </p:nvSpPr>
        <p:spPr bwMode="auto">
          <a:xfrm>
            <a:off x="1511300" y="2667000"/>
            <a:ext cx="6037263" cy="2195513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endParaRPr lang="en-AU" altLang="el-GR" i="1">
              <a:latin typeface="Times" panose="02020603050405020304" pitchFamily="18" charset="0"/>
            </a:endParaRP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l-GR" altLang="el-GR" sz="2400" i="1">
                <a:latin typeface="Times" panose="02020603050405020304" pitchFamily="18" charset="0"/>
              </a:rPr>
              <a:t>όνομαΑντικειμένου.όνομαΜεθόδου(παράμετροι)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 i="1">
                <a:latin typeface="Times" panose="02020603050405020304" pitchFamily="18" charset="0"/>
              </a:rPr>
              <a:t>objectName.methodName(parameters)</a:t>
            </a:r>
            <a:r>
              <a:rPr lang="en-AU" altLang="el-GR" i="1">
                <a:latin typeface="Times" panose="02020603050405020304" pitchFamily="18" charset="0"/>
              </a:rPr>
              <a:t>  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endParaRPr lang="en-AU" altLang="el-GR" i="1">
              <a:latin typeface="Times" panose="02020603050405020304" pitchFamily="18" charset="0"/>
            </a:endParaRPr>
          </a:p>
        </p:txBody>
      </p:sp>
      <p:sp>
        <p:nvSpPr>
          <p:cNvPr id="18436" name="Text Box 5"/>
          <p:cNvSpPr txBox="1">
            <a:spLocks noChangeArrowheads="1"/>
          </p:cNvSpPr>
          <p:nvPr/>
        </p:nvSpPr>
        <p:spPr bwMode="auto">
          <a:xfrm>
            <a:off x="1524000" y="2209800"/>
            <a:ext cx="1322477" cy="4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l-GR" altLang="el-GR" sz="2400" dirty="0">
                <a:solidFill>
                  <a:srgbClr val="0070C0"/>
                </a:solidFill>
                <a:latin typeface="Times" panose="02020603050405020304" pitchFamily="18" charset="0"/>
              </a:rPr>
              <a:t>Σύνταξη</a:t>
            </a:r>
            <a:r>
              <a:rPr lang="en-AU" altLang="el-GR" sz="2400" dirty="0">
                <a:solidFill>
                  <a:srgbClr val="0070C0"/>
                </a:solidFill>
                <a:latin typeface="Times" panose="02020603050405020304" pitchFamily="18" charset="0"/>
              </a:rPr>
              <a:t>: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/>
              <a:t>Μέθοδοι αλφαριθμητικών</a:t>
            </a:r>
            <a:r>
              <a:rPr lang="en-US" altLang="el-GR" sz="3600"/>
              <a:t> </a:t>
            </a:r>
            <a:r>
              <a:rPr lang="en-US" altLang="el-GR" sz="2400"/>
              <a:t>(Strings)</a:t>
            </a:r>
            <a:r>
              <a:rPr lang="el-GR" altLang="el-GR"/>
              <a:t> </a:t>
            </a:r>
            <a:endParaRPr lang="en-AU" altLang="el-GR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l-GR" altLang="el-GR" sz="2400" dirty="0">
                <a:latin typeface="Arial" panose="020B0604020202020204" pitchFamily="34" charset="0"/>
              </a:rPr>
              <a:t>Η χρήση των </a:t>
            </a:r>
            <a:r>
              <a:rPr lang="el-GR" altLang="el-GR" sz="2400" dirty="0">
                <a:solidFill>
                  <a:srgbClr val="0070C0"/>
                </a:solidFill>
                <a:latin typeface="Arial" panose="020B0604020202020204" pitchFamily="34" charset="0"/>
              </a:rPr>
              <a:t>αλφαριθμητικών</a:t>
            </a:r>
            <a:r>
              <a:rPr lang="el-GR" altLang="el-GR" sz="2400" dirty="0">
                <a:latin typeface="Arial" panose="020B0604020202020204" pitchFamily="34" charset="0"/>
              </a:rPr>
              <a:t> γίνεται μέσω της κλάσης </a:t>
            </a:r>
            <a:r>
              <a:rPr lang="en-AU" altLang="el-GR" sz="2400" dirty="0">
                <a:latin typeface="Arial" panose="020B0604020202020204" pitchFamily="34" charset="0"/>
              </a:rPr>
              <a:t>String</a:t>
            </a:r>
          </a:p>
          <a:p>
            <a:pPr>
              <a:buFontTx/>
              <a:buNone/>
            </a:pPr>
            <a:endParaRPr lang="en-AU" altLang="el-GR" sz="2400" dirty="0">
              <a:latin typeface="Arial" panose="020B0604020202020204" pitchFamily="34" charset="0"/>
            </a:endParaRPr>
          </a:p>
          <a:p>
            <a:r>
              <a:rPr lang="el-GR" altLang="el-GR" sz="2400" dirty="0">
                <a:latin typeface="Arial" panose="020B0604020202020204" pitchFamily="34" charset="0"/>
              </a:rPr>
              <a:t>Τα αντικείμενα τύπου </a:t>
            </a:r>
            <a:r>
              <a:rPr lang="en-AU" altLang="el-GR" sz="2400" dirty="0">
                <a:latin typeface="Arial" panose="020B0604020202020204" pitchFamily="34" charset="0"/>
              </a:rPr>
              <a:t>String </a:t>
            </a:r>
            <a:r>
              <a:rPr lang="el-GR" altLang="el-GR" sz="2400" dirty="0">
                <a:latin typeface="Arial" panose="020B0604020202020204" pitchFamily="34" charset="0"/>
              </a:rPr>
              <a:t>παρέχουν τις μεθόδους</a:t>
            </a:r>
            <a:endParaRPr lang="en-AU" altLang="el-GR" sz="2400" dirty="0">
              <a:latin typeface="Arial" panose="020B0604020202020204" pitchFamily="34" charset="0"/>
            </a:endParaRPr>
          </a:p>
          <a:p>
            <a:pPr lvl="1"/>
            <a:r>
              <a:rPr lang="en-AU" altLang="el-GR" sz="2400" b="1" dirty="0">
                <a:solidFill>
                  <a:srgbClr val="FF0000"/>
                </a:solidFill>
                <a:latin typeface="Courier New" panose="02070309020205020404" pitchFamily="49" charset="0"/>
              </a:rPr>
              <a:t>int</a:t>
            </a:r>
            <a:r>
              <a:rPr lang="en-AU" altLang="el-GR" sz="2400" b="1" dirty="0">
                <a:latin typeface="Courier New" panose="02070309020205020404" pitchFamily="49" charset="0"/>
              </a:rPr>
              <a:t> length()</a:t>
            </a:r>
          </a:p>
          <a:p>
            <a:pPr lvl="1"/>
            <a:r>
              <a:rPr lang="en-AU" altLang="el-GR" sz="2400" b="1" dirty="0">
                <a:latin typeface="Courier New" panose="02070309020205020404" pitchFamily="49" charset="0"/>
              </a:rPr>
              <a:t>String substring(</a:t>
            </a:r>
            <a:r>
              <a:rPr lang="en-AU" altLang="el-GR" sz="2400" b="1" dirty="0">
                <a:solidFill>
                  <a:srgbClr val="FF0000"/>
                </a:solidFill>
                <a:latin typeface="Courier New" panose="02070309020205020404" pitchFamily="49" charset="0"/>
              </a:rPr>
              <a:t>int</a:t>
            </a:r>
            <a:r>
              <a:rPr lang="en-AU" altLang="el-GR" sz="2400" b="1" dirty="0">
                <a:latin typeface="Courier New" panose="02070309020205020404" pitchFamily="49" charset="0"/>
              </a:rPr>
              <a:t> start, </a:t>
            </a:r>
            <a:r>
              <a:rPr lang="en-AU" altLang="el-GR" sz="2400" b="1" dirty="0">
                <a:solidFill>
                  <a:srgbClr val="FF0000"/>
                </a:solidFill>
                <a:latin typeface="Courier New" panose="02070309020205020404" pitchFamily="49" charset="0"/>
              </a:rPr>
              <a:t>int</a:t>
            </a:r>
            <a:r>
              <a:rPr lang="en-AU" altLang="el-GR" sz="2400" b="1" dirty="0">
                <a:latin typeface="Courier New" panose="02070309020205020404" pitchFamily="49" charset="0"/>
              </a:rPr>
              <a:t> end)</a:t>
            </a:r>
          </a:p>
          <a:p>
            <a:pPr lvl="1"/>
            <a:r>
              <a:rPr lang="en-AU" altLang="el-GR" sz="2400" b="1" dirty="0">
                <a:latin typeface="Courier New" panose="02070309020205020404" pitchFamily="49" charset="0"/>
              </a:rPr>
              <a:t>String </a:t>
            </a:r>
            <a:r>
              <a:rPr lang="en-AU" altLang="el-GR" sz="2400" b="1" dirty="0" err="1">
                <a:latin typeface="Courier New" panose="02070309020205020404" pitchFamily="49" charset="0"/>
              </a:rPr>
              <a:t>toUpperCase</a:t>
            </a:r>
            <a:r>
              <a:rPr lang="en-AU" altLang="el-GR" sz="2400" b="1" dirty="0">
                <a:latin typeface="Courier New" panose="02070309020205020404" pitchFamily="49" charset="0"/>
              </a:rPr>
              <a:t>()</a:t>
            </a:r>
          </a:p>
          <a:p>
            <a:pPr lvl="1"/>
            <a:r>
              <a:rPr lang="en-AU" altLang="el-GR" sz="2400" b="1" dirty="0">
                <a:latin typeface="Courier New" panose="02070309020205020404" pitchFamily="49" charset="0"/>
              </a:rPr>
              <a:t>String </a:t>
            </a:r>
            <a:r>
              <a:rPr lang="en-AU" altLang="el-GR" sz="2400" b="1" dirty="0" err="1">
                <a:latin typeface="Courier New" panose="02070309020205020404" pitchFamily="49" charset="0"/>
              </a:rPr>
              <a:t>toLowerCase</a:t>
            </a:r>
            <a:r>
              <a:rPr lang="en-AU" altLang="el-GR" sz="2400" b="1" dirty="0">
                <a:latin typeface="Courier New" panose="02070309020205020404" pitchFamily="49" charset="0"/>
              </a:rPr>
              <a:t>()</a:t>
            </a:r>
          </a:p>
          <a:p>
            <a:pPr lvl="1"/>
            <a:r>
              <a:rPr lang="en-AU" altLang="el-GR" sz="2400" b="1" dirty="0">
                <a:latin typeface="Courier New" panose="02070309020205020404" pitchFamily="49" charset="0"/>
              </a:rPr>
              <a:t>+</a:t>
            </a:r>
            <a:r>
              <a:rPr lang="en-AU" altLang="el-GR" sz="2400" dirty="0">
                <a:latin typeface="Arial" panose="020B0604020202020204" pitchFamily="34" charset="0"/>
              </a:rPr>
              <a:t> (</a:t>
            </a:r>
            <a:r>
              <a:rPr lang="el-GR" altLang="el-GR" sz="2400" dirty="0">
                <a:latin typeface="Arial" panose="020B0604020202020204" pitchFamily="34" charset="0"/>
              </a:rPr>
              <a:t>παράθεση, συνένωση</a:t>
            </a:r>
            <a:r>
              <a:rPr lang="en-US" altLang="el-GR" sz="2400" dirty="0">
                <a:latin typeface="Arial" panose="020B0604020202020204" pitchFamily="34" charset="0"/>
              </a:rPr>
              <a:t> </a:t>
            </a:r>
            <a:r>
              <a:rPr lang="en-US" altLang="el-GR" sz="1600" dirty="0">
                <a:solidFill>
                  <a:srgbClr val="FF66FF"/>
                </a:solidFill>
              </a:rPr>
              <a:t>[concatenation]</a:t>
            </a:r>
            <a:r>
              <a:rPr lang="en-US" altLang="el-GR" sz="2400" dirty="0">
                <a:latin typeface="Arial" panose="020B0604020202020204" pitchFamily="34" charset="0"/>
              </a:rPr>
              <a:t> </a:t>
            </a:r>
            <a:r>
              <a:rPr lang="en-AU" altLang="el-GR" sz="2400" dirty="0">
                <a:latin typeface="Arial" panose="020B0604020202020204" pitchFamily="34" charset="0"/>
              </a:rPr>
              <a:t>)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: Στρογγύλεμα γωνιών 1">
            <a:extLst>
              <a:ext uri="{FF2B5EF4-FFF2-40B4-BE49-F238E27FC236}">
                <a16:creationId xmlns:a16="http://schemas.microsoft.com/office/drawing/2014/main" id="{3A1882B4-C077-9D04-2D68-2B0654E78DBC}"/>
              </a:ext>
            </a:extLst>
          </p:cNvPr>
          <p:cNvSpPr/>
          <p:nvPr/>
        </p:nvSpPr>
        <p:spPr bwMode="auto">
          <a:xfrm>
            <a:off x="755576" y="1556792"/>
            <a:ext cx="6192688" cy="2808312"/>
          </a:xfrm>
          <a:prstGeom prst="roundRect">
            <a:avLst>
              <a:gd name="adj" fmla="val 3038"/>
            </a:avLst>
          </a:prstGeom>
          <a:solidFill>
            <a:srgbClr val="CCFFCC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Ορθογώνιο: Στρογγύλεμα γωνιών 2">
            <a:extLst>
              <a:ext uri="{FF2B5EF4-FFF2-40B4-BE49-F238E27FC236}">
                <a16:creationId xmlns:a16="http://schemas.microsoft.com/office/drawing/2014/main" id="{6F86FE10-0FFF-AF6D-7429-5FCCDB1969AF}"/>
              </a:ext>
            </a:extLst>
          </p:cNvPr>
          <p:cNvSpPr/>
          <p:nvPr/>
        </p:nvSpPr>
        <p:spPr bwMode="auto">
          <a:xfrm>
            <a:off x="899592" y="1700808"/>
            <a:ext cx="5904656" cy="2448272"/>
          </a:xfrm>
          <a:prstGeom prst="roundRect">
            <a:avLst>
              <a:gd name="adj" fmla="val 3658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Ορθογώνιο: Στρογγύλεμα γωνιών 3">
            <a:extLst>
              <a:ext uri="{FF2B5EF4-FFF2-40B4-BE49-F238E27FC236}">
                <a16:creationId xmlns:a16="http://schemas.microsoft.com/office/drawing/2014/main" id="{E936D03E-D950-553B-9DF1-35980CE24134}"/>
              </a:ext>
            </a:extLst>
          </p:cNvPr>
          <p:cNvSpPr/>
          <p:nvPr/>
        </p:nvSpPr>
        <p:spPr bwMode="auto">
          <a:xfrm>
            <a:off x="1043608" y="2132856"/>
            <a:ext cx="5616624" cy="1584176"/>
          </a:xfrm>
          <a:prstGeom prst="roundRect">
            <a:avLst>
              <a:gd name="adj" fmla="val 5878"/>
            </a:avLst>
          </a:prstGeom>
          <a:solidFill>
            <a:srgbClr val="FFFF99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Ορθογώνιο: Στρογγύλεμα γωνιών 4">
            <a:extLst>
              <a:ext uri="{FF2B5EF4-FFF2-40B4-BE49-F238E27FC236}">
                <a16:creationId xmlns:a16="http://schemas.microsoft.com/office/drawing/2014/main" id="{02FEA0AC-D597-1831-08B0-6F37ADA88F0B}"/>
              </a:ext>
            </a:extLst>
          </p:cNvPr>
          <p:cNvSpPr/>
          <p:nvPr/>
        </p:nvSpPr>
        <p:spPr bwMode="auto">
          <a:xfrm>
            <a:off x="1259632" y="2420888"/>
            <a:ext cx="5184576" cy="1008112"/>
          </a:xfrm>
          <a:prstGeom prst="roundRect">
            <a:avLst>
              <a:gd name="adj" fmla="val 3658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48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8305800" cy="565150"/>
          </a:xfrm>
        </p:spPr>
        <p:txBody>
          <a:bodyPr/>
          <a:lstStyle/>
          <a:p>
            <a:r>
              <a:rPr lang="el-GR" altLang="el-GR" sz="3600"/>
              <a:t>Παράδειγμα μεθόδου της κλάσης </a:t>
            </a:r>
            <a:r>
              <a:rPr lang="en-AU" altLang="el-GR" sz="3600"/>
              <a:t>String</a:t>
            </a:r>
          </a:p>
        </p:txBody>
      </p:sp>
      <p:sp>
        <p:nvSpPr>
          <p:cNvPr id="20483" name="Text Box 1027"/>
          <p:cNvSpPr txBox="1">
            <a:spLocks noChangeArrowheads="1"/>
          </p:cNvSpPr>
          <p:nvPr/>
        </p:nvSpPr>
        <p:spPr bwMode="auto">
          <a:xfrm>
            <a:off x="1585913" y="2251075"/>
            <a:ext cx="18097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endParaRPr lang="el-GR" altLang="el-GR" sz="24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20484" name="Text Box 1028"/>
          <p:cNvSpPr txBox="1">
            <a:spLocks noChangeArrowheads="1"/>
          </p:cNvSpPr>
          <p:nvPr/>
        </p:nvSpPr>
        <p:spPr bwMode="auto">
          <a:xfrm>
            <a:off x="1219200" y="2438400"/>
            <a:ext cx="5344411" cy="9022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 dirty="0">
                <a:latin typeface="Courier New" panose="02070309020205020404" pitchFamily="49" charset="0"/>
              </a:rPr>
              <a:t>String name = </a:t>
            </a:r>
            <a:r>
              <a:rPr lang="en-AU" altLang="el-GR" sz="2400" b="1" dirty="0">
                <a:solidFill>
                  <a:srgbClr val="00B050"/>
                </a:solidFill>
                <a:latin typeface="Courier New" panose="02070309020205020404" pitchFamily="49" charset="0"/>
              </a:rPr>
              <a:t>"Cartman"</a:t>
            </a:r>
            <a:r>
              <a:rPr lang="en-AU" altLang="el-GR" sz="2400" b="1" dirty="0">
                <a:latin typeface="Courier New" panose="02070309020205020404" pitchFamily="49" charset="0"/>
              </a:rPr>
              <a:t>;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 dirty="0">
                <a:solidFill>
                  <a:srgbClr val="FF0000"/>
                </a:solidFill>
                <a:latin typeface="Courier New" panose="02070309020205020404" pitchFamily="49" charset="0"/>
              </a:rPr>
              <a:t>int</a:t>
            </a:r>
            <a:r>
              <a:rPr lang="en-AU" altLang="el-GR" sz="2400" b="1" dirty="0">
                <a:latin typeface="Courier New" panose="02070309020205020404" pitchFamily="49" charset="0"/>
              </a:rPr>
              <a:t> letters = </a:t>
            </a:r>
            <a:r>
              <a:rPr lang="en-AU" altLang="el-GR" sz="2400" b="1" dirty="0" err="1">
                <a:latin typeface="Courier New" panose="02070309020205020404" pitchFamily="49" charset="0"/>
              </a:rPr>
              <a:t>name.length</a:t>
            </a:r>
            <a:r>
              <a:rPr lang="en-AU" altLang="el-GR" sz="2400" b="1" dirty="0">
                <a:latin typeface="Courier New" panose="02070309020205020404" pitchFamily="49" charset="0"/>
              </a:rPr>
              <a:t>();</a:t>
            </a:r>
          </a:p>
        </p:txBody>
      </p:sp>
      <p:graphicFrame>
        <p:nvGraphicFramePr>
          <p:cNvPr id="20485" name="Object 1029"/>
          <p:cNvGraphicFramePr>
            <a:graphicFrameLocks noChangeAspect="1"/>
          </p:cNvGraphicFramePr>
          <p:nvPr/>
        </p:nvGraphicFramePr>
        <p:xfrm>
          <a:off x="6400800" y="4252913"/>
          <a:ext cx="2393950" cy="2176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4330700" imgH="3937000" progId="MS_ClipArt_Gallery">
                  <p:embed/>
                </p:oleObj>
              </mc:Choice>
              <mc:Fallback>
                <p:oleObj r:id="rId2" imgW="4330700" imgH="3937000" progId="MS_ClipArt_Gallery">
                  <p:embed/>
                  <p:pic>
                    <p:nvPicPr>
                      <p:cNvPr id="0" name="Object 10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4252913"/>
                        <a:ext cx="2393950" cy="2176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/>
              <a:t>Παράδειγμα χρήσης </a:t>
            </a:r>
            <a:r>
              <a:rPr lang="en-AU" altLang="el-GR" sz="3600"/>
              <a:t>String</a:t>
            </a:r>
            <a:r>
              <a:rPr lang="en-AU" altLang="el-GR"/>
              <a:t> 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l-GR" altLang="el-GR" sz="2400">
                <a:latin typeface="Arial" panose="020B0604020202020204" pitchFamily="34" charset="0"/>
              </a:rPr>
              <a:t>Άτομο με όνομα:</a:t>
            </a:r>
            <a:endParaRPr lang="en-AU" altLang="el-GR" sz="2400">
              <a:latin typeface="Arial" panose="020B0604020202020204" pitchFamily="34" charset="0"/>
            </a:endParaRPr>
          </a:p>
          <a:p>
            <a:pPr lvl="1"/>
            <a:r>
              <a:rPr lang="en-AU" altLang="el-GR" sz="2400"/>
              <a:t>John Fitzpatrick Kennedy</a:t>
            </a:r>
            <a:endParaRPr lang="el-GR" altLang="el-GR" sz="2400"/>
          </a:p>
          <a:p>
            <a:pPr lvl="1">
              <a:buFontTx/>
              <a:buNone/>
            </a:pPr>
            <a:endParaRPr lang="en-AU" altLang="el-GR" sz="2400"/>
          </a:p>
          <a:p>
            <a:r>
              <a:rPr lang="el-GR" altLang="el-GR" sz="2400">
                <a:latin typeface="Arial" panose="020B0604020202020204" pitchFamily="34" charset="0"/>
              </a:rPr>
              <a:t>δημιούργησε</a:t>
            </a:r>
            <a:r>
              <a:rPr lang="en-AU" altLang="el-GR" sz="2400">
                <a:latin typeface="Arial" panose="020B0604020202020204" pitchFamily="34" charset="0"/>
              </a:rPr>
              <a:t> "accountName": </a:t>
            </a:r>
            <a:r>
              <a:rPr lang="el-GR" altLang="el-GR" sz="2400">
                <a:latin typeface="Arial" panose="020B0604020202020204" pitchFamily="34" charset="0"/>
              </a:rPr>
              <a:t>τα αρχικά του ονόματος και του πατρώνυμου ακολουθούμενα από τα τρία πρώτα γράμματα του επιθέτου </a:t>
            </a:r>
            <a:r>
              <a:rPr lang="en-AU" altLang="el-GR" sz="2400">
                <a:latin typeface="Arial" panose="020B0604020202020204" pitchFamily="34" charset="0"/>
              </a:rPr>
              <a:t>(</a:t>
            </a:r>
            <a:r>
              <a:rPr lang="el-GR" altLang="el-GR" sz="2400">
                <a:latin typeface="Arial" panose="020B0604020202020204" pitchFamily="34" charset="0"/>
              </a:rPr>
              <a:t>σε πεζά γράμματα</a:t>
            </a:r>
            <a:r>
              <a:rPr lang="en-AU" altLang="el-GR" sz="2400">
                <a:latin typeface="Arial" panose="020B0604020202020204" pitchFamily="34" charset="0"/>
              </a:rPr>
              <a:t>)</a:t>
            </a:r>
          </a:p>
          <a:p>
            <a:pPr lvl="1"/>
            <a:r>
              <a:rPr lang="en-AU" altLang="el-GR" sz="2400"/>
              <a:t>jfken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: Στρογγύλεμα γωνιών 1">
            <a:extLst>
              <a:ext uri="{FF2B5EF4-FFF2-40B4-BE49-F238E27FC236}">
                <a16:creationId xmlns:a16="http://schemas.microsoft.com/office/drawing/2014/main" id="{915D8AFA-1A1A-265C-507F-B10B7C74F8CD}"/>
              </a:ext>
            </a:extLst>
          </p:cNvPr>
          <p:cNvSpPr/>
          <p:nvPr/>
        </p:nvSpPr>
        <p:spPr bwMode="auto">
          <a:xfrm>
            <a:off x="323528" y="1268760"/>
            <a:ext cx="8496944" cy="4608512"/>
          </a:xfrm>
          <a:prstGeom prst="roundRect">
            <a:avLst>
              <a:gd name="adj" fmla="val 3038"/>
            </a:avLst>
          </a:prstGeom>
          <a:solidFill>
            <a:srgbClr val="CCFFCC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Ορθογώνιο: Στρογγύλεμα γωνιών 2">
            <a:extLst>
              <a:ext uri="{FF2B5EF4-FFF2-40B4-BE49-F238E27FC236}">
                <a16:creationId xmlns:a16="http://schemas.microsoft.com/office/drawing/2014/main" id="{9AA0BE23-E2D5-49F4-4CC3-16542AF0B277}"/>
              </a:ext>
            </a:extLst>
          </p:cNvPr>
          <p:cNvSpPr/>
          <p:nvPr/>
        </p:nvSpPr>
        <p:spPr bwMode="auto">
          <a:xfrm>
            <a:off x="412124" y="1412776"/>
            <a:ext cx="8352928" cy="4320480"/>
          </a:xfrm>
          <a:prstGeom prst="roundRect">
            <a:avLst>
              <a:gd name="adj" fmla="val 3658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Ορθογώνιο: Στρογγύλεμα γωνιών 3">
            <a:extLst>
              <a:ext uri="{FF2B5EF4-FFF2-40B4-BE49-F238E27FC236}">
                <a16:creationId xmlns:a16="http://schemas.microsoft.com/office/drawing/2014/main" id="{406FEAB9-6EBF-71EA-1A3F-73EED7937F7C}"/>
              </a:ext>
            </a:extLst>
          </p:cNvPr>
          <p:cNvSpPr/>
          <p:nvPr/>
        </p:nvSpPr>
        <p:spPr bwMode="auto">
          <a:xfrm>
            <a:off x="467544" y="1916832"/>
            <a:ext cx="8280920" cy="3384376"/>
          </a:xfrm>
          <a:prstGeom prst="roundRect">
            <a:avLst>
              <a:gd name="adj" fmla="val 5878"/>
            </a:avLst>
          </a:prstGeom>
          <a:solidFill>
            <a:srgbClr val="FFFF99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Ορθογώνιο: Στρογγύλεμα γωνιών 4">
            <a:extLst>
              <a:ext uri="{FF2B5EF4-FFF2-40B4-BE49-F238E27FC236}">
                <a16:creationId xmlns:a16="http://schemas.microsoft.com/office/drawing/2014/main" id="{D86E47DB-CD66-6776-5883-CD3112B81818}"/>
              </a:ext>
            </a:extLst>
          </p:cNvPr>
          <p:cNvSpPr/>
          <p:nvPr/>
        </p:nvSpPr>
        <p:spPr bwMode="auto">
          <a:xfrm>
            <a:off x="971600" y="3429000"/>
            <a:ext cx="7704856" cy="1512168"/>
          </a:xfrm>
          <a:prstGeom prst="roundRect">
            <a:avLst>
              <a:gd name="adj" fmla="val 3658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/>
              <a:t>Παράδειγμα χρήσης </a:t>
            </a:r>
            <a:r>
              <a:rPr lang="en-US" altLang="el-GR" sz="3600"/>
              <a:t>String</a:t>
            </a:r>
            <a:r>
              <a:rPr lang="en-AU" altLang="el-GR" sz="3600"/>
              <a:t> (2)</a:t>
            </a: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457200" y="1981200"/>
            <a:ext cx="8270875" cy="3327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b="1" dirty="0">
                <a:solidFill>
                  <a:srgbClr val="7030A0"/>
                </a:solidFill>
                <a:latin typeface="Courier New" panose="02070309020205020404" pitchFamily="49" charset="0"/>
              </a:rPr>
              <a:t>public</a:t>
            </a:r>
            <a:r>
              <a:rPr lang="en-AU" altLang="el-GR" sz="2000" b="1" dirty="0">
                <a:latin typeface="Courier New" panose="02070309020205020404" pitchFamily="49" charset="0"/>
              </a:rPr>
              <a:t> String </a:t>
            </a:r>
            <a:r>
              <a:rPr lang="en-AU" altLang="el-GR" sz="2000" b="1" dirty="0" err="1">
                <a:latin typeface="Courier New" panose="02070309020205020404" pitchFamily="49" charset="0"/>
              </a:rPr>
              <a:t>accountName</a:t>
            </a:r>
            <a:r>
              <a:rPr lang="en-AU" altLang="el-GR" sz="2000" b="1" dirty="0">
                <a:latin typeface="Courier New" panose="02070309020205020404" pitchFamily="49" charset="0"/>
              </a:rPr>
              <a:t>(String </a:t>
            </a:r>
            <a:r>
              <a:rPr lang="en-AU" altLang="el-GR" sz="2000" b="1" dirty="0" err="1">
                <a:latin typeface="Courier New" panose="02070309020205020404" pitchFamily="49" charset="0"/>
              </a:rPr>
              <a:t>firstName</a:t>
            </a:r>
            <a:r>
              <a:rPr lang="en-AU" altLang="el-GR" sz="2000" b="1" dirty="0">
                <a:latin typeface="Courier New" panose="02070309020205020404" pitchFamily="49" charset="0"/>
              </a:rPr>
              <a:t>,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b="1" dirty="0">
                <a:latin typeface="Courier New" panose="02070309020205020404" pitchFamily="49" charset="0"/>
              </a:rPr>
              <a:t>                          String </a:t>
            </a:r>
            <a:r>
              <a:rPr lang="en-AU" altLang="el-GR" sz="2000" b="1" dirty="0" err="1">
                <a:latin typeface="Courier New" panose="02070309020205020404" pitchFamily="49" charset="0"/>
              </a:rPr>
              <a:t>middleName</a:t>
            </a:r>
            <a:r>
              <a:rPr lang="en-AU" altLang="el-GR" sz="2000" b="1" dirty="0">
                <a:latin typeface="Courier New" panose="02070309020205020404" pitchFamily="49" charset="0"/>
              </a:rPr>
              <a:t>,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b="1" dirty="0">
                <a:latin typeface="Courier New" panose="02070309020205020404" pitchFamily="49" charset="0"/>
              </a:rPr>
              <a:t>                          String </a:t>
            </a:r>
            <a:r>
              <a:rPr lang="en-AU" altLang="el-GR" sz="2000" b="1" dirty="0" err="1">
                <a:latin typeface="Courier New" panose="02070309020205020404" pitchFamily="49" charset="0"/>
              </a:rPr>
              <a:t>lastName</a:t>
            </a:r>
            <a:r>
              <a:rPr lang="en-AU" altLang="el-GR" sz="2000" b="1" dirty="0">
                <a:latin typeface="Courier New" panose="02070309020205020404" pitchFamily="49" charset="0"/>
              </a:rPr>
              <a:t>)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b="1" dirty="0">
                <a:latin typeface="Courier New" panose="02070309020205020404" pitchFamily="49" charset="0"/>
              </a:rPr>
              <a:t>{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b="1" dirty="0">
                <a:latin typeface="Courier New" panose="02070309020205020404" pitchFamily="49" charset="0"/>
              </a:rPr>
              <a:t>   String </a:t>
            </a:r>
            <a:r>
              <a:rPr lang="en-AU" altLang="el-GR" sz="2000" b="1" dirty="0" err="1">
                <a:latin typeface="Courier New" panose="02070309020205020404" pitchFamily="49" charset="0"/>
              </a:rPr>
              <a:t>accountString</a:t>
            </a:r>
            <a:r>
              <a:rPr lang="en-AU" altLang="el-GR" sz="2000" b="1" dirty="0">
                <a:latin typeface="Courier New" panose="02070309020205020404" pitchFamily="49" charset="0"/>
              </a:rPr>
              <a:t> = </a:t>
            </a:r>
            <a:r>
              <a:rPr lang="en-AU" altLang="el-GR" sz="2000" b="1" dirty="0" err="1">
                <a:latin typeface="Courier New" panose="02070309020205020404" pitchFamily="49" charset="0"/>
              </a:rPr>
              <a:t>firstName.subString</a:t>
            </a:r>
            <a:r>
              <a:rPr lang="en-AU" altLang="el-GR" sz="2000" b="1" dirty="0">
                <a:latin typeface="Courier New" panose="02070309020205020404" pitchFamily="49" charset="0"/>
              </a:rPr>
              <a:t>(0,1) + 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b="1" dirty="0">
                <a:latin typeface="Courier New" panose="02070309020205020404" pitchFamily="49" charset="0"/>
              </a:rPr>
              <a:t>                          </a:t>
            </a:r>
            <a:r>
              <a:rPr lang="en-AU" altLang="el-GR" sz="2000" b="1" dirty="0" err="1">
                <a:latin typeface="Courier New" panose="02070309020205020404" pitchFamily="49" charset="0"/>
              </a:rPr>
              <a:t>middleName.subString</a:t>
            </a:r>
            <a:r>
              <a:rPr lang="en-AU" altLang="el-GR" sz="2000" b="1" dirty="0">
                <a:latin typeface="Courier New" panose="02070309020205020404" pitchFamily="49" charset="0"/>
              </a:rPr>
              <a:t>(0,1) +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b="1" dirty="0">
                <a:latin typeface="Courier New" panose="02070309020205020404" pitchFamily="49" charset="0"/>
              </a:rPr>
              <a:t>                          </a:t>
            </a:r>
            <a:r>
              <a:rPr lang="en-AU" altLang="el-GR" sz="2000" b="1" dirty="0" err="1">
                <a:latin typeface="Courier New" panose="02070309020205020404" pitchFamily="49" charset="0"/>
              </a:rPr>
              <a:t>lastName.subString</a:t>
            </a:r>
            <a:r>
              <a:rPr lang="en-AU" altLang="el-GR" sz="2000" b="1" dirty="0">
                <a:latin typeface="Courier New" panose="02070309020205020404" pitchFamily="49" charset="0"/>
              </a:rPr>
              <a:t>(0,3);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b="1" dirty="0">
                <a:latin typeface="Courier New" panose="02070309020205020404" pitchFamily="49" charset="0"/>
              </a:rPr>
              <a:t>   </a:t>
            </a:r>
            <a:r>
              <a:rPr lang="en-AU" altLang="el-GR" sz="2000" b="1" dirty="0">
                <a:solidFill>
                  <a:srgbClr val="7030A0"/>
                </a:solidFill>
                <a:latin typeface="Courier New" panose="02070309020205020404" pitchFamily="49" charset="0"/>
              </a:rPr>
              <a:t>return</a:t>
            </a:r>
            <a:r>
              <a:rPr lang="en-AU" altLang="el-GR" sz="2000" b="1" dirty="0">
                <a:latin typeface="Courier New" panose="02070309020205020404" pitchFamily="49" charset="0"/>
              </a:rPr>
              <a:t> </a:t>
            </a:r>
            <a:r>
              <a:rPr lang="en-AU" altLang="el-GR" sz="2000" b="1" dirty="0" err="1">
                <a:latin typeface="Courier New" panose="02070309020205020404" pitchFamily="49" charset="0"/>
              </a:rPr>
              <a:t>accountString.toLowerCase</a:t>
            </a:r>
            <a:r>
              <a:rPr lang="en-AU" altLang="el-GR" sz="2000" b="1" dirty="0">
                <a:latin typeface="Courier New" panose="02070309020205020404" pitchFamily="49" charset="0"/>
              </a:rPr>
              <a:t>();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b="1" dirty="0">
                <a:latin typeface="Courier New" panose="02070309020205020404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/>
              <a:t>Επισκόπηση</a:t>
            </a:r>
            <a:endParaRPr lang="en-AU" altLang="el-GR" sz="360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295400" y="2057400"/>
            <a:ext cx="7162800" cy="2819400"/>
          </a:xfrm>
        </p:spPr>
        <p:txBody>
          <a:bodyPr/>
          <a:lstStyle/>
          <a:p>
            <a:r>
              <a:rPr lang="el-GR" altLang="el-GR" sz="2400">
                <a:solidFill>
                  <a:schemeClr val="tx2"/>
                </a:solidFill>
                <a:latin typeface="Arial" panose="020B0604020202020204" pitchFamily="34" charset="0"/>
              </a:rPr>
              <a:t>Τοπικές μεταβλητές </a:t>
            </a:r>
            <a:endParaRPr lang="en-AU" altLang="el-GR" sz="2400">
              <a:solidFill>
                <a:schemeClr val="tx2"/>
              </a:solidFill>
              <a:latin typeface="Arial" panose="020B0604020202020204" pitchFamily="34" charset="0"/>
            </a:endParaRPr>
          </a:p>
          <a:p>
            <a:r>
              <a:rPr lang="el-GR" altLang="el-GR" sz="2400">
                <a:solidFill>
                  <a:schemeClr val="tx2"/>
                </a:solidFill>
                <a:latin typeface="Arial" panose="020B0604020202020204" pitchFamily="34" charset="0"/>
              </a:rPr>
              <a:t>Κλήση μεθόδων</a:t>
            </a:r>
            <a:endParaRPr lang="en-AU" altLang="el-GR" sz="2400">
              <a:solidFill>
                <a:schemeClr val="tx2"/>
              </a:solidFill>
              <a:latin typeface="Arial" panose="020B0604020202020204" pitchFamily="34" charset="0"/>
            </a:endParaRPr>
          </a:p>
          <a:p>
            <a:r>
              <a:rPr lang="el-GR" altLang="el-GR" sz="2400">
                <a:solidFill>
                  <a:schemeClr val="tx2"/>
                </a:solidFill>
                <a:latin typeface="Arial" panose="020B0604020202020204" pitchFamily="34" charset="0"/>
              </a:rPr>
              <a:t>Μέθοδοι της κλάσης </a:t>
            </a:r>
            <a:r>
              <a:rPr lang="en-US" altLang="el-GR" sz="2400">
                <a:solidFill>
                  <a:schemeClr val="tx2"/>
                </a:solidFill>
                <a:latin typeface="Arial" panose="020B0604020202020204" pitchFamily="34" charset="0"/>
              </a:rPr>
              <a:t>String</a:t>
            </a:r>
            <a:endParaRPr lang="en-AU" altLang="el-GR" sz="2400">
              <a:solidFill>
                <a:schemeClr val="tx2"/>
              </a:solidFill>
              <a:latin typeface="Arial" panose="020B0604020202020204" pitchFamily="34" charset="0"/>
            </a:endParaRPr>
          </a:p>
          <a:p>
            <a:r>
              <a:rPr lang="el-GR" altLang="el-GR" sz="2400">
                <a:solidFill>
                  <a:schemeClr val="tx2"/>
                </a:solidFill>
                <a:latin typeface="Arial" panose="020B0604020202020204" pitchFamily="34" charset="0"/>
              </a:rPr>
              <a:t>Δημιουργία αντικειμένων</a:t>
            </a:r>
            <a:endParaRPr lang="en-AU" altLang="el-GR" sz="2400">
              <a:solidFill>
                <a:schemeClr val="tx2"/>
              </a:solidFill>
              <a:latin typeface="Arial" panose="020B0604020202020204" pitchFamily="34" charset="0"/>
            </a:endParaRPr>
          </a:p>
          <a:p>
            <a:r>
              <a:rPr lang="el-GR" altLang="el-GR" sz="2400">
                <a:solidFill>
                  <a:schemeClr val="tx2"/>
                </a:solidFill>
                <a:latin typeface="Arial" panose="020B0604020202020204" pitchFamily="34" charset="0"/>
              </a:rPr>
              <a:t>Στατικές μέθοδοι (μέθοδοι </a:t>
            </a:r>
            <a:br>
              <a:rPr lang="el-GR" altLang="el-GR" sz="2400">
                <a:solidFill>
                  <a:schemeClr val="tx2"/>
                </a:solidFill>
                <a:latin typeface="Arial" panose="020B0604020202020204" pitchFamily="34" charset="0"/>
              </a:rPr>
            </a:br>
            <a:r>
              <a:rPr lang="el-GR" altLang="el-GR" sz="2400">
                <a:solidFill>
                  <a:schemeClr val="tx2"/>
                </a:solidFill>
                <a:latin typeface="Arial" panose="020B0604020202020204" pitchFamily="34" charset="0"/>
              </a:rPr>
              <a:t>κλάσεων)</a:t>
            </a:r>
            <a:endParaRPr lang="en-AU" altLang="el-GR" sz="24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5124" name="Object 4"/>
          <p:cNvGraphicFramePr>
            <a:graphicFrameLocks noChangeAspect="1"/>
          </p:cNvGraphicFramePr>
          <p:nvPr/>
        </p:nvGraphicFramePr>
        <p:xfrm>
          <a:off x="5791200" y="3429000"/>
          <a:ext cx="2235200" cy="274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3225800" imgH="3962400" progId="MS_ClipArt_Gallery">
                  <p:embed/>
                </p:oleObj>
              </mc:Choice>
              <mc:Fallback>
                <p:oleObj r:id="rId2" imgW="3225800" imgH="3962400" progId="MS_ClipArt_Gallery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3429000"/>
                        <a:ext cx="2235200" cy="2743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: Στρογγύλεμα γωνιών 1">
            <a:extLst>
              <a:ext uri="{FF2B5EF4-FFF2-40B4-BE49-F238E27FC236}">
                <a16:creationId xmlns:a16="http://schemas.microsoft.com/office/drawing/2014/main" id="{98D48AB9-08A5-B933-2D79-FA1C97F0943E}"/>
              </a:ext>
            </a:extLst>
          </p:cNvPr>
          <p:cNvSpPr/>
          <p:nvPr/>
        </p:nvSpPr>
        <p:spPr bwMode="auto">
          <a:xfrm>
            <a:off x="323528" y="1268760"/>
            <a:ext cx="8496944" cy="5112568"/>
          </a:xfrm>
          <a:prstGeom prst="roundRect">
            <a:avLst>
              <a:gd name="adj" fmla="val 3038"/>
            </a:avLst>
          </a:prstGeom>
          <a:solidFill>
            <a:srgbClr val="CCFFCC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Ορθογώνιο: Στρογγύλεμα γωνιών 2">
            <a:extLst>
              <a:ext uri="{FF2B5EF4-FFF2-40B4-BE49-F238E27FC236}">
                <a16:creationId xmlns:a16="http://schemas.microsoft.com/office/drawing/2014/main" id="{1D25B7CA-F2A1-F95B-16C5-9468A4B2C470}"/>
              </a:ext>
            </a:extLst>
          </p:cNvPr>
          <p:cNvSpPr/>
          <p:nvPr/>
        </p:nvSpPr>
        <p:spPr bwMode="auto">
          <a:xfrm>
            <a:off x="683568" y="2204864"/>
            <a:ext cx="8064896" cy="3816424"/>
          </a:xfrm>
          <a:prstGeom prst="roundRect">
            <a:avLst>
              <a:gd name="adj" fmla="val 3658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Ορθογώνιο: Στρογγύλεμα γωνιών 3">
            <a:extLst>
              <a:ext uri="{FF2B5EF4-FFF2-40B4-BE49-F238E27FC236}">
                <a16:creationId xmlns:a16="http://schemas.microsoft.com/office/drawing/2014/main" id="{E49C9ED0-E775-C756-55A9-D63B95A32514}"/>
              </a:ext>
            </a:extLst>
          </p:cNvPr>
          <p:cNvSpPr/>
          <p:nvPr/>
        </p:nvSpPr>
        <p:spPr bwMode="auto">
          <a:xfrm>
            <a:off x="755576" y="3429000"/>
            <a:ext cx="7920880" cy="2232248"/>
          </a:xfrm>
          <a:prstGeom prst="roundRect">
            <a:avLst>
              <a:gd name="adj" fmla="val 5878"/>
            </a:avLst>
          </a:prstGeom>
          <a:solidFill>
            <a:srgbClr val="FFFF99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Ορθογώνιο: Στρογγύλεμα γωνιών 4">
            <a:extLst>
              <a:ext uri="{FF2B5EF4-FFF2-40B4-BE49-F238E27FC236}">
                <a16:creationId xmlns:a16="http://schemas.microsoft.com/office/drawing/2014/main" id="{3DA4C232-2DD9-8F59-2B75-3432D52F794A}"/>
              </a:ext>
            </a:extLst>
          </p:cNvPr>
          <p:cNvSpPr/>
          <p:nvPr/>
        </p:nvSpPr>
        <p:spPr bwMode="auto">
          <a:xfrm>
            <a:off x="1115616" y="4293096"/>
            <a:ext cx="4896544" cy="936104"/>
          </a:xfrm>
          <a:prstGeom prst="roundRect">
            <a:avLst>
              <a:gd name="adj" fmla="val 3658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533400"/>
            <a:ext cx="7772400" cy="565150"/>
          </a:xfrm>
        </p:spPr>
        <p:txBody>
          <a:bodyPr/>
          <a:lstStyle/>
          <a:p>
            <a:r>
              <a:rPr lang="el-GR" altLang="el-GR" sz="3600"/>
              <a:t>Δημιουργία αντικειμένων</a:t>
            </a:r>
            <a:endParaRPr lang="en-AU" altLang="el-GR" sz="3600"/>
          </a:p>
        </p:txBody>
      </p:sp>
      <p:sp>
        <p:nvSpPr>
          <p:cNvPr id="23555" name="Text Box 5"/>
          <p:cNvSpPr txBox="1">
            <a:spLocks noChangeArrowheads="1"/>
          </p:cNvSpPr>
          <p:nvPr/>
        </p:nvSpPr>
        <p:spPr bwMode="auto">
          <a:xfrm>
            <a:off x="381000" y="1447800"/>
            <a:ext cx="8478282" cy="50357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 dirty="0">
                <a:solidFill>
                  <a:srgbClr val="FF0000"/>
                </a:solidFill>
                <a:latin typeface="Courier New" panose="02070309020205020404" pitchFamily="49" charset="0"/>
              </a:rPr>
              <a:t>class</a:t>
            </a:r>
            <a:r>
              <a:rPr lang="en-AU" altLang="el-GR" sz="2400" b="1" dirty="0">
                <a:latin typeface="Courier New" panose="02070309020205020404" pitchFamily="49" charset="0"/>
              </a:rPr>
              <a:t> Line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 dirty="0">
                <a:latin typeface="Courier New" panose="02070309020205020404" pitchFamily="49" charset="0"/>
              </a:rPr>
              <a:t>{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 dirty="0">
                <a:latin typeface="Courier New" panose="02070309020205020404" pitchFamily="49" charset="0"/>
              </a:rPr>
              <a:t>  </a:t>
            </a:r>
            <a:r>
              <a:rPr lang="en-AU" altLang="el-GR" sz="2400" b="1" dirty="0">
                <a:solidFill>
                  <a:srgbClr val="7030A0"/>
                </a:solidFill>
                <a:latin typeface="Courier New" panose="02070309020205020404" pitchFamily="49" charset="0"/>
              </a:rPr>
              <a:t>private</a:t>
            </a:r>
            <a:r>
              <a:rPr lang="en-AU" altLang="el-GR" sz="2400" b="1" dirty="0">
                <a:latin typeface="Courier New" panose="02070309020205020404" pitchFamily="49" charset="0"/>
              </a:rPr>
              <a:t> Point start;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 dirty="0">
                <a:latin typeface="Courier New" panose="02070309020205020404" pitchFamily="49" charset="0"/>
              </a:rPr>
              <a:t>  </a:t>
            </a:r>
            <a:r>
              <a:rPr lang="en-AU" altLang="el-GR" sz="2400" b="1" dirty="0">
                <a:solidFill>
                  <a:srgbClr val="7030A0"/>
                </a:solidFill>
                <a:latin typeface="Courier New" panose="02070309020205020404" pitchFamily="49" charset="0"/>
              </a:rPr>
              <a:t>private </a:t>
            </a:r>
            <a:r>
              <a:rPr lang="en-AU" altLang="el-GR" sz="2400" b="1" dirty="0">
                <a:latin typeface="Courier New" panose="02070309020205020404" pitchFamily="49" charset="0"/>
              </a:rPr>
              <a:t>Point end;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Monotype Sorts" charset="2"/>
              <a:buNone/>
            </a:pPr>
            <a:endParaRPr lang="en-AU" altLang="el-GR" sz="2400" b="1" dirty="0"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 dirty="0">
                <a:latin typeface="Courier New" panose="02070309020205020404" pitchFamily="49" charset="0"/>
              </a:rPr>
              <a:t>  </a:t>
            </a:r>
            <a:r>
              <a:rPr lang="en-AU" altLang="el-GR" sz="2400" b="1" dirty="0">
                <a:solidFill>
                  <a:srgbClr val="7030A0"/>
                </a:solidFill>
                <a:latin typeface="Courier New" panose="02070309020205020404" pitchFamily="49" charset="0"/>
              </a:rPr>
              <a:t>public</a:t>
            </a:r>
            <a:r>
              <a:rPr lang="en-AU" altLang="el-GR" sz="2400" b="1" dirty="0">
                <a:latin typeface="Courier New" panose="02070309020205020404" pitchFamily="49" charset="0"/>
              </a:rPr>
              <a:t> Line(</a:t>
            </a:r>
            <a:r>
              <a:rPr lang="en-AU" altLang="el-GR" sz="2400" b="1" dirty="0">
                <a:solidFill>
                  <a:srgbClr val="FF0000"/>
                </a:solidFill>
                <a:latin typeface="Courier New" panose="02070309020205020404" pitchFamily="49" charset="0"/>
              </a:rPr>
              <a:t>int</a:t>
            </a:r>
            <a:r>
              <a:rPr lang="en-AU" altLang="el-GR" sz="2400" b="1" dirty="0">
                <a:latin typeface="Courier New" panose="02070309020205020404" pitchFamily="49" charset="0"/>
              </a:rPr>
              <a:t> x1, </a:t>
            </a:r>
            <a:r>
              <a:rPr lang="en-AU" altLang="el-GR" sz="2400" b="1" dirty="0">
                <a:solidFill>
                  <a:srgbClr val="FF0000"/>
                </a:solidFill>
                <a:latin typeface="Courier New" panose="02070309020205020404" pitchFamily="49" charset="0"/>
              </a:rPr>
              <a:t>int</a:t>
            </a:r>
            <a:r>
              <a:rPr lang="en-AU" altLang="el-GR" sz="2400" b="1" dirty="0">
                <a:latin typeface="Courier New" panose="02070309020205020404" pitchFamily="49" charset="0"/>
              </a:rPr>
              <a:t> y1, </a:t>
            </a:r>
            <a:r>
              <a:rPr lang="en-AU" altLang="el-GR" sz="2400" b="1" dirty="0">
                <a:solidFill>
                  <a:srgbClr val="FF0000"/>
                </a:solidFill>
                <a:latin typeface="Courier New" panose="02070309020205020404" pitchFamily="49" charset="0"/>
              </a:rPr>
              <a:t>int</a:t>
            </a:r>
            <a:r>
              <a:rPr lang="en-AU" altLang="el-GR" sz="2400" b="1" dirty="0">
                <a:latin typeface="Courier New" panose="02070309020205020404" pitchFamily="49" charset="0"/>
              </a:rPr>
              <a:t> x2, </a:t>
            </a:r>
            <a:r>
              <a:rPr lang="en-AU" altLang="el-GR" sz="2400" b="1" dirty="0">
                <a:solidFill>
                  <a:srgbClr val="FF0000"/>
                </a:solidFill>
                <a:latin typeface="Courier New" panose="02070309020205020404" pitchFamily="49" charset="0"/>
              </a:rPr>
              <a:t>int</a:t>
            </a:r>
            <a:r>
              <a:rPr lang="en-AU" altLang="el-GR" sz="2400" b="1" dirty="0">
                <a:latin typeface="Courier New" panose="02070309020205020404" pitchFamily="49" charset="0"/>
              </a:rPr>
              <a:t> y2)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 dirty="0">
                <a:latin typeface="Courier New" panose="02070309020205020404" pitchFamily="49" charset="0"/>
              </a:rPr>
              <a:t>  {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 dirty="0">
                <a:latin typeface="Courier New" panose="02070309020205020404" pitchFamily="49" charset="0"/>
              </a:rPr>
              <a:t>    start = </a:t>
            </a:r>
            <a:r>
              <a:rPr lang="en-AU" altLang="el-GR" sz="2800" b="1" dirty="0">
                <a:solidFill>
                  <a:srgbClr val="FF0000"/>
                </a:solidFill>
                <a:latin typeface="Courier New" panose="02070309020205020404" pitchFamily="49" charset="0"/>
              </a:rPr>
              <a:t>new</a:t>
            </a:r>
            <a:r>
              <a:rPr lang="en-AU" altLang="el-GR" sz="2400" b="1" dirty="0">
                <a:latin typeface="Courier New" panose="02070309020205020404" pitchFamily="49" charset="0"/>
              </a:rPr>
              <a:t> Point(x1, y1);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 dirty="0">
                <a:latin typeface="Courier New" panose="02070309020205020404" pitchFamily="49" charset="0"/>
              </a:rPr>
              <a:t>    end = </a:t>
            </a:r>
            <a:r>
              <a:rPr lang="en-AU" altLang="el-GR" sz="2800" b="1" dirty="0">
                <a:solidFill>
                  <a:srgbClr val="FF0000"/>
                </a:solidFill>
                <a:latin typeface="Courier New" panose="02070309020205020404" pitchFamily="49" charset="0"/>
              </a:rPr>
              <a:t>new</a:t>
            </a:r>
            <a:r>
              <a:rPr lang="en-AU" altLang="el-GR" sz="2400" b="1" dirty="0">
                <a:latin typeface="Courier New" panose="02070309020205020404" pitchFamily="49" charset="0"/>
              </a:rPr>
              <a:t> Point(x2, y2);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 dirty="0">
                <a:latin typeface="Courier New" panose="02070309020205020404" pitchFamily="49" charset="0"/>
              </a:rPr>
              <a:t>  }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 dirty="0">
                <a:latin typeface="Courier New" panose="02070309020205020404" pitchFamily="49" charset="0"/>
              </a:rPr>
              <a:t>  ...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 dirty="0">
                <a:latin typeface="Courier New" panose="02070309020205020404" pitchFamily="49" charset="0"/>
              </a:rPr>
              <a:t>}</a:t>
            </a:r>
          </a:p>
        </p:txBody>
      </p:sp>
      <p:graphicFrame>
        <p:nvGraphicFramePr>
          <p:cNvPr id="23556" name="Object 6"/>
          <p:cNvGraphicFramePr>
            <a:graphicFrameLocks noChangeAspect="1"/>
          </p:cNvGraphicFramePr>
          <p:nvPr/>
        </p:nvGraphicFramePr>
        <p:xfrm>
          <a:off x="6096000" y="3973513"/>
          <a:ext cx="2667000" cy="2495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3771900" imgH="3530600" progId="MS_ClipArt_Gallery">
                  <p:embed/>
                </p:oleObj>
              </mc:Choice>
              <mc:Fallback>
                <p:oleObj r:id="rId2" imgW="3771900" imgH="3530600" progId="MS_ClipArt_Gallery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3973513"/>
                        <a:ext cx="2667000" cy="2495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533400" y="533400"/>
            <a:ext cx="7772400" cy="565150"/>
          </a:xfrm>
        </p:spPr>
        <p:txBody>
          <a:bodyPr/>
          <a:lstStyle/>
          <a:p>
            <a:r>
              <a:rPr lang="el-GR" altLang="el-GR" sz="3600"/>
              <a:t>Δημιουργία αντικειμένων</a:t>
            </a:r>
            <a:r>
              <a:rPr lang="en-AU" altLang="el-GR" sz="3600"/>
              <a:t>: </a:t>
            </a:r>
            <a:r>
              <a:rPr lang="el-GR" altLang="el-GR" sz="3600"/>
              <a:t>σύνταξη</a:t>
            </a:r>
            <a:endParaRPr lang="en-AU" altLang="el-GR" sz="3600"/>
          </a:p>
        </p:txBody>
      </p:sp>
      <p:sp>
        <p:nvSpPr>
          <p:cNvPr id="24579" name="Rectangle 1028"/>
          <p:cNvSpPr>
            <a:spLocks noChangeArrowheads="1"/>
          </p:cNvSpPr>
          <p:nvPr/>
        </p:nvSpPr>
        <p:spPr bwMode="auto">
          <a:xfrm>
            <a:off x="1981200" y="2994025"/>
            <a:ext cx="4876800" cy="2073275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endParaRPr lang="en-US" altLang="el-GR" sz="2400" i="1">
              <a:latin typeface="Times" panose="02020603050405020304" pitchFamily="18" charset="0"/>
            </a:endParaRP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US" altLang="el-GR" sz="2400" i="1">
                <a:latin typeface="Times" panose="02020603050405020304" pitchFamily="18" charset="0"/>
              </a:rPr>
              <a:t>new </a:t>
            </a:r>
            <a:r>
              <a:rPr lang="el-GR" altLang="el-GR" sz="2400" i="1">
                <a:latin typeface="Times" panose="02020603050405020304" pitchFamily="18" charset="0"/>
              </a:rPr>
              <a:t>όνομαΚλάσης(παράμετροι)</a:t>
            </a:r>
            <a:r>
              <a:rPr lang="en-AU" altLang="el-GR" sz="2400" i="1">
                <a:latin typeface="Times" panose="02020603050405020304" pitchFamily="18" charset="0"/>
              </a:rPr>
              <a:t>  </a:t>
            </a:r>
            <a:endParaRPr lang="el-GR" altLang="el-GR" sz="2400" i="1">
              <a:latin typeface="Times" panose="02020603050405020304" pitchFamily="18" charset="0"/>
            </a:endParaRP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 i="1">
                <a:latin typeface="Times" panose="02020603050405020304" pitchFamily="18" charset="0"/>
              </a:rPr>
              <a:t>new className(parameters)</a:t>
            </a:r>
            <a:r>
              <a:rPr lang="en-AU" altLang="el-GR" i="1">
                <a:latin typeface="Times" panose="02020603050405020304" pitchFamily="18" charset="0"/>
              </a:rPr>
              <a:t>  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endParaRPr lang="en-AU" altLang="el-GR" i="1">
              <a:latin typeface="Times" panose="02020603050405020304" pitchFamily="18" charset="0"/>
            </a:endParaRPr>
          </a:p>
        </p:txBody>
      </p:sp>
      <p:sp>
        <p:nvSpPr>
          <p:cNvPr id="24580" name="Text Box 1029"/>
          <p:cNvSpPr txBox="1">
            <a:spLocks noChangeArrowheads="1"/>
          </p:cNvSpPr>
          <p:nvPr/>
        </p:nvSpPr>
        <p:spPr bwMode="auto">
          <a:xfrm>
            <a:off x="1981200" y="2286000"/>
            <a:ext cx="1322477" cy="4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l-GR" altLang="el-GR" sz="2400" dirty="0">
                <a:solidFill>
                  <a:srgbClr val="0070C0"/>
                </a:solidFill>
                <a:latin typeface="Times" panose="02020603050405020304" pitchFamily="18" charset="0"/>
              </a:rPr>
              <a:t>Σύνταξη</a:t>
            </a:r>
            <a:r>
              <a:rPr lang="en-AU" altLang="el-GR" sz="2400" dirty="0">
                <a:solidFill>
                  <a:schemeClr val="tx2"/>
                </a:solidFill>
                <a:latin typeface="Times" panose="02020603050405020304" pitchFamily="18" charset="0"/>
              </a:rPr>
              <a:t>: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: Στρογγύλεμα γωνιών 1">
            <a:extLst>
              <a:ext uri="{FF2B5EF4-FFF2-40B4-BE49-F238E27FC236}">
                <a16:creationId xmlns:a16="http://schemas.microsoft.com/office/drawing/2014/main" id="{E76B51E9-3425-491D-4814-4AD91A1610EF}"/>
              </a:ext>
            </a:extLst>
          </p:cNvPr>
          <p:cNvSpPr/>
          <p:nvPr/>
        </p:nvSpPr>
        <p:spPr bwMode="auto">
          <a:xfrm>
            <a:off x="395536" y="1340768"/>
            <a:ext cx="8424936" cy="4968552"/>
          </a:xfrm>
          <a:prstGeom prst="roundRect">
            <a:avLst>
              <a:gd name="adj" fmla="val 3038"/>
            </a:avLst>
          </a:prstGeom>
          <a:solidFill>
            <a:srgbClr val="CCFFCC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Ορθογώνιο: Στρογγύλεμα γωνιών 2">
            <a:extLst>
              <a:ext uri="{FF2B5EF4-FFF2-40B4-BE49-F238E27FC236}">
                <a16:creationId xmlns:a16="http://schemas.microsoft.com/office/drawing/2014/main" id="{AA392D54-1124-2D45-84D4-7A5DF6327657}"/>
              </a:ext>
            </a:extLst>
          </p:cNvPr>
          <p:cNvSpPr/>
          <p:nvPr/>
        </p:nvSpPr>
        <p:spPr bwMode="auto">
          <a:xfrm>
            <a:off x="971600" y="2204864"/>
            <a:ext cx="7776864" cy="3672408"/>
          </a:xfrm>
          <a:prstGeom prst="roundRect">
            <a:avLst>
              <a:gd name="adj" fmla="val 3658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Ορθογώνιο: Στρογγύλεμα γωνιών 3">
            <a:extLst>
              <a:ext uri="{FF2B5EF4-FFF2-40B4-BE49-F238E27FC236}">
                <a16:creationId xmlns:a16="http://schemas.microsoft.com/office/drawing/2014/main" id="{37E118BC-60A8-D1AC-1CDA-82CD097B4BFA}"/>
              </a:ext>
            </a:extLst>
          </p:cNvPr>
          <p:cNvSpPr/>
          <p:nvPr/>
        </p:nvSpPr>
        <p:spPr bwMode="auto">
          <a:xfrm>
            <a:off x="1043608" y="3356992"/>
            <a:ext cx="7632848" cy="2448272"/>
          </a:xfrm>
          <a:prstGeom prst="roundRect">
            <a:avLst>
              <a:gd name="adj" fmla="val 5878"/>
            </a:avLst>
          </a:prstGeom>
          <a:solidFill>
            <a:srgbClr val="FFFF99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Ορθογώνιο: Στρογγύλεμα γωνιών 4">
            <a:extLst>
              <a:ext uri="{FF2B5EF4-FFF2-40B4-BE49-F238E27FC236}">
                <a16:creationId xmlns:a16="http://schemas.microsoft.com/office/drawing/2014/main" id="{5D3471AB-FE92-BDD2-4B5F-1B67D88AEB20}"/>
              </a:ext>
            </a:extLst>
          </p:cNvPr>
          <p:cNvSpPr/>
          <p:nvPr/>
        </p:nvSpPr>
        <p:spPr bwMode="auto">
          <a:xfrm>
            <a:off x="1547664" y="4581128"/>
            <a:ext cx="7056784" cy="936104"/>
          </a:xfrm>
          <a:prstGeom prst="roundRect">
            <a:avLst>
              <a:gd name="adj" fmla="val 3658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/>
              <a:t>Άλλο ένα παράδειγμα</a:t>
            </a:r>
            <a:endParaRPr lang="en-AU" altLang="el-GR" sz="3600"/>
          </a:p>
        </p:txBody>
      </p:sp>
      <p:sp>
        <p:nvSpPr>
          <p:cNvPr id="25603" name="Text Box 4"/>
          <p:cNvSpPr txBox="1">
            <a:spLocks noChangeArrowheads="1"/>
          </p:cNvSpPr>
          <p:nvPr/>
        </p:nvSpPr>
        <p:spPr bwMode="auto">
          <a:xfrm>
            <a:off x="457200" y="1412875"/>
            <a:ext cx="8293936" cy="490031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 dirty="0">
                <a:solidFill>
                  <a:srgbClr val="FF0000"/>
                </a:solidFill>
                <a:latin typeface="Courier New" panose="02070309020205020404" pitchFamily="49" charset="0"/>
              </a:rPr>
              <a:t>class </a:t>
            </a:r>
            <a:r>
              <a:rPr lang="en-AU" altLang="el-GR" sz="2400" b="1" dirty="0">
                <a:latin typeface="Courier New" panose="02070309020205020404" pitchFamily="49" charset="0"/>
              </a:rPr>
              <a:t>Person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 dirty="0">
                <a:latin typeface="Courier New" panose="02070309020205020404" pitchFamily="49" charset="0"/>
              </a:rPr>
              <a:t>{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 dirty="0">
                <a:latin typeface="Courier New" panose="02070309020205020404" pitchFamily="49" charset="0"/>
              </a:rPr>
              <a:t>   </a:t>
            </a:r>
            <a:r>
              <a:rPr lang="en-AU" altLang="el-GR" sz="2400" b="1" dirty="0">
                <a:solidFill>
                  <a:srgbClr val="7030A0"/>
                </a:solidFill>
                <a:latin typeface="Courier New" panose="02070309020205020404" pitchFamily="49" charset="0"/>
              </a:rPr>
              <a:t>private</a:t>
            </a:r>
            <a:r>
              <a:rPr lang="en-AU" altLang="el-GR" sz="2400" b="1" dirty="0">
                <a:latin typeface="Courier New" panose="02070309020205020404" pitchFamily="49" charset="0"/>
              </a:rPr>
              <a:t> String </a:t>
            </a:r>
            <a:r>
              <a:rPr lang="en-AU" altLang="el-GR" sz="2400" b="1" dirty="0" err="1">
                <a:latin typeface="Courier New" panose="02070309020205020404" pitchFamily="49" charset="0"/>
              </a:rPr>
              <a:t>fullName</a:t>
            </a:r>
            <a:r>
              <a:rPr lang="en-AU" altLang="el-GR" sz="2400" b="1" dirty="0">
                <a:latin typeface="Courier New" panose="02070309020205020404" pitchFamily="49" charset="0"/>
              </a:rPr>
              <a:t>;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 dirty="0">
                <a:latin typeface="Courier New" panose="02070309020205020404" pitchFamily="49" charset="0"/>
              </a:rPr>
              <a:t>   </a:t>
            </a:r>
            <a:r>
              <a:rPr lang="en-AU" altLang="el-GR" sz="2400" b="1" dirty="0">
                <a:solidFill>
                  <a:srgbClr val="7030A0"/>
                </a:solidFill>
                <a:latin typeface="Courier New" panose="02070309020205020404" pitchFamily="49" charset="0"/>
              </a:rPr>
              <a:t>private</a:t>
            </a:r>
            <a:r>
              <a:rPr lang="en-AU" altLang="el-GR" sz="2400" b="1" dirty="0">
                <a:latin typeface="Courier New" panose="02070309020205020404" pitchFamily="49" charset="0"/>
              </a:rPr>
              <a:t> Address </a:t>
            </a:r>
            <a:r>
              <a:rPr lang="en-AU" altLang="el-GR" sz="2400" b="1" dirty="0" err="1">
                <a:latin typeface="Courier New" panose="02070309020205020404" pitchFamily="49" charset="0"/>
              </a:rPr>
              <a:t>address</a:t>
            </a:r>
            <a:r>
              <a:rPr lang="en-AU" altLang="el-GR" sz="2400" b="1" dirty="0">
                <a:latin typeface="Courier New" panose="02070309020205020404" pitchFamily="49" charset="0"/>
              </a:rPr>
              <a:t>;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 dirty="0">
                <a:latin typeface="Courier New" panose="02070309020205020404" pitchFamily="49" charset="0"/>
              </a:rPr>
              <a:t>   ...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 dirty="0">
                <a:latin typeface="Courier New" panose="02070309020205020404" pitchFamily="49" charset="0"/>
              </a:rPr>
              <a:t>   </a:t>
            </a:r>
            <a:r>
              <a:rPr lang="en-AU" altLang="el-GR" sz="2400" b="1" dirty="0">
                <a:solidFill>
                  <a:srgbClr val="7030A0"/>
                </a:solidFill>
                <a:latin typeface="Courier New" panose="02070309020205020404" pitchFamily="49" charset="0"/>
              </a:rPr>
              <a:t>public</a:t>
            </a:r>
            <a:r>
              <a:rPr lang="en-AU" altLang="el-GR" sz="2400" b="1" dirty="0">
                <a:latin typeface="Courier New" panose="02070309020205020404" pitchFamily="49" charset="0"/>
              </a:rPr>
              <a:t> Person(String name, String street,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 dirty="0">
                <a:latin typeface="Courier New" panose="02070309020205020404" pitchFamily="49" charset="0"/>
              </a:rPr>
              <a:t>                 String city)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 dirty="0">
                <a:latin typeface="Courier New" panose="02070309020205020404" pitchFamily="49" charset="0"/>
              </a:rPr>
              <a:t>   {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 dirty="0">
                <a:latin typeface="Courier New" panose="02070309020205020404" pitchFamily="49" charset="0"/>
              </a:rPr>
              <a:t>      </a:t>
            </a:r>
            <a:r>
              <a:rPr lang="en-AU" altLang="el-GR" sz="2400" b="1" dirty="0" err="1">
                <a:latin typeface="Courier New" panose="02070309020205020404" pitchFamily="49" charset="0"/>
              </a:rPr>
              <a:t>fullName</a:t>
            </a:r>
            <a:r>
              <a:rPr lang="en-AU" altLang="el-GR" sz="2400" b="1" dirty="0">
                <a:latin typeface="Courier New" panose="02070309020205020404" pitchFamily="49" charset="0"/>
              </a:rPr>
              <a:t> = name;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 dirty="0">
                <a:latin typeface="Courier New" panose="02070309020205020404" pitchFamily="49" charset="0"/>
              </a:rPr>
              <a:t>      address = </a:t>
            </a:r>
            <a:r>
              <a:rPr lang="en-AU" altLang="el-GR" sz="2400" b="1" dirty="0">
                <a:solidFill>
                  <a:srgbClr val="FF0000"/>
                </a:solidFill>
                <a:latin typeface="Courier New" panose="02070309020205020404" pitchFamily="49" charset="0"/>
              </a:rPr>
              <a:t>new</a:t>
            </a:r>
            <a:r>
              <a:rPr lang="en-AU" altLang="el-GR" sz="2400" b="1" dirty="0">
                <a:latin typeface="Courier New" panose="02070309020205020404" pitchFamily="49" charset="0"/>
              </a:rPr>
              <a:t> Address(street, city);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 dirty="0">
                <a:latin typeface="Courier New" panose="02070309020205020404" pitchFamily="49" charset="0"/>
              </a:rPr>
              <a:t>   }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 dirty="0">
                <a:latin typeface="Courier New" panose="02070309020205020404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/>
              <a:t>Στατικές μέθοδοι </a:t>
            </a:r>
            <a:r>
              <a:rPr lang="el-GR" altLang="el-GR" sz="2400"/>
              <a:t>(</a:t>
            </a:r>
            <a:r>
              <a:rPr lang="en-AU" altLang="el-GR" sz="2400"/>
              <a:t>Static methods</a:t>
            </a:r>
            <a:r>
              <a:rPr lang="el-GR" altLang="el-GR" sz="2400"/>
              <a:t>)</a:t>
            </a:r>
            <a:endParaRPr lang="en-AU" altLang="el-GR" sz="240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l-GR" altLang="el-GR" sz="2400" dirty="0"/>
              <a:t>Οι </a:t>
            </a:r>
            <a:r>
              <a:rPr lang="el-GR" altLang="el-GR" sz="2400" dirty="0">
                <a:solidFill>
                  <a:srgbClr val="00B0F0"/>
                </a:solidFill>
              </a:rPr>
              <a:t>στατικές μέθοδοι </a:t>
            </a:r>
            <a:r>
              <a:rPr lang="el-GR" altLang="el-GR" sz="2400" dirty="0"/>
              <a:t>«ανήκουν» σε μια  κλάση και όχι σε ένα αντικείμενο </a:t>
            </a:r>
            <a:r>
              <a:rPr lang="en-AU" altLang="el-GR" sz="2400" dirty="0"/>
              <a:t>(</a:t>
            </a:r>
            <a:r>
              <a:rPr lang="el-GR" altLang="el-GR" sz="2400" i="1" dirty="0"/>
              <a:t>μέθοδοι κλάσης</a:t>
            </a:r>
            <a:r>
              <a:rPr lang="el-GR" altLang="el-GR" sz="4000" dirty="0"/>
              <a:t> </a:t>
            </a:r>
            <a:r>
              <a:rPr lang="el-GR" altLang="el-GR" sz="1600" dirty="0">
                <a:solidFill>
                  <a:srgbClr val="FF66FF"/>
                </a:solidFill>
                <a:latin typeface="Times" panose="02020603050405020304" pitchFamily="18" charset="0"/>
              </a:rPr>
              <a:t>[</a:t>
            </a:r>
            <a:r>
              <a:rPr lang="en-AU" altLang="el-GR" sz="1600" dirty="0">
                <a:solidFill>
                  <a:srgbClr val="FF66FF"/>
                </a:solidFill>
                <a:latin typeface="Times" panose="02020603050405020304" pitchFamily="18" charset="0"/>
              </a:rPr>
              <a:t>class methods</a:t>
            </a:r>
            <a:r>
              <a:rPr lang="el-GR" altLang="el-GR" sz="1600" dirty="0">
                <a:solidFill>
                  <a:srgbClr val="FF66FF"/>
                </a:solidFill>
                <a:latin typeface="Times" panose="02020603050405020304" pitchFamily="18" charset="0"/>
              </a:rPr>
              <a:t>]</a:t>
            </a:r>
            <a:r>
              <a:rPr lang="en-AU" altLang="el-GR" sz="2400" dirty="0"/>
              <a:t>)</a:t>
            </a:r>
            <a:endParaRPr lang="el-GR" altLang="el-GR" sz="2400" dirty="0"/>
          </a:p>
          <a:p>
            <a:pPr>
              <a:buFontTx/>
              <a:buNone/>
            </a:pPr>
            <a:endParaRPr lang="en-AU" altLang="el-GR" sz="2400" dirty="0"/>
          </a:p>
          <a:p>
            <a:r>
              <a:rPr lang="el-GR" altLang="el-GR" sz="2400" dirty="0"/>
              <a:t>Δεν απαιτείται η ύπαρξη αντικείμενου για την κλήση τους </a:t>
            </a:r>
            <a:r>
              <a:rPr lang="en-AU" altLang="el-GR" sz="2400" dirty="0"/>
              <a:t>(</a:t>
            </a:r>
            <a:r>
              <a:rPr lang="el-GR" altLang="el-GR" sz="2400" dirty="0"/>
              <a:t>καλούνται «επί της κλάσης»</a:t>
            </a:r>
            <a:r>
              <a:rPr lang="en-AU" altLang="el-GR" sz="2400" dirty="0"/>
              <a:t>)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: Στρογγύλεμα γωνιών 1">
            <a:extLst>
              <a:ext uri="{FF2B5EF4-FFF2-40B4-BE49-F238E27FC236}">
                <a16:creationId xmlns:a16="http://schemas.microsoft.com/office/drawing/2014/main" id="{26A00BED-A45B-10A5-861E-860103619A53}"/>
              </a:ext>
            </a:extLst>
          </p:cNvPr>
          <p:cNvSpPr/>
          <p:nvPr/>
        </p:nvSpPr>
        <p:spPr bwMode="auto">
          <a:xfrm>
            <a:off x="899592" y="1340768"/>
            <a:ext cx="7632848" cy="4608512"/>
          </a:xfrm>
          <a:prstGeom prst="roundRect">
            <a:avLst>
              <a:gd name="adj" fmla="val 3038"/>
            </a:avLst>
          </a:prstGeom>
          <a:solidFill>
            <a:srgbClr val="CCFFCC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Ορθογώνιο: Στρογγύλεμα γωνιών 2">
            <a:extLst>
              <a:ext uri="{FF2B5EF4-FFF2-40B4-BE49-F238E27FC236}">
                <a16:creationId xmlns:a16="http://schemas.microsoft.com/office/drawing/2014/main" id="{A3A0E212-9AF8-4BCE-3893-1EC3DBECF97E}"/>
              </a:ext>
            </a:extLst>
          </p:cNvPr>
          <p:cNvSpPr/>
          <p:nvPr/>
        </p:nvSpPr>
        <p:spPr bwMode="auto">
          <a:xfrm>
            <a:off x="1547664" y="2348880"/>
            <a:ext cx="6912768" cy="3240360"/>
          </a:xfrm>
          <a:prstGeom prst="roundRect">
            <a:avLst>
              <a:gd name="adj" fmla="val 3658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Ορθογώνιο: Στρογγύλεμα γωνιών 3">
            <a:extLst>
              <a:ext uri="{FF2B5EF4-FFF2-40B4-BE49-F238E27FC236}">
                <a16:creationId xmlns:a16="http://schemas.microsoft.com/office/drawing/2014/main" id="{65F3EA1B-16EB-29CD-E62C-A8CE650475BE}"/>
              </a:ext>
            </a:extLst>
          </p:cNvPr>
          <p:cNvSpPr/>
          <p:nvPr/>
        </p:nvSpPr>
        <p:spPr bwMode="auto">
          <a:xfrm>
            <a:off x="1619672" y="3212976"/>
            <a:ext cx="6768752" cy="2232248"/>
          </a:xfrm>
          <a:prstGeom prst="roundRect">
            <a:avLst>
              <a:gd name="adj" fmla="val 5878"/>
            </a:avLst>
          </a:prstGeom>
          <a:solidFill>
            <a:srgbClr val="FFFF99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Ορθογώνιο: Στρογγύλεμα γωνιών 4">
            <a:extLst>
              <a:ext uri="{FF2B5EF4-FFF2-40B4-BE49-F238E27FC236}">
                <a16:creationId xmlns:a16="http://schemas.microsoft.com/office/drawing/2014/main" id="{0940FB5A-CB78-5FF9-EA13-82C294DFD152}"/>
              </a:ext>
            </a:extLst>
          </p:cNvPr>
          <p:cNvSpPr/>
          <p:nvPr/>
        </p:nvSpPr>
        <p:spPr bwMode="auto">
          <a:xfrm>
            <a:off x="2051720" y="4077072"/>
            <a:ext cx="6192688" cy="1008112"/>
          </a:xfrm>
          <a:prstGeom prst="roundRect">
            <a:avLst>
              <a:gd name="adj" fmla="val 3658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/>
              <a:t>Στατικές μέθοδοι</a:t>
            </a:r>
            <a:r>
              <a:rPr lang="en-AU" altLang="el-GR" sz="3600"/>
              <a:t>: </a:t>
            </a:r>
            <a:r>
              <a:rPr lang="el-GR" altLang="el-GR" sz="3600"/>
              <a:t>παράδειγμα</a:t>
            </a:r>
            <a:endParaRPr lang="en-AU" altLang="el-GR" sz="3600"/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1066800" y="1447800"/>
            <a:ext cx="6764338" cy="44846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 dirty="0">
                <a:solidFill>
                  <a:srgbClr val="FF0000"/>
                </a:solidFill>
                <a:latin typeface="Courier New" panose="02070309020205020404" pitchFamily="49" charset="0"/>
              </a:rPr>
              <a:t>class</a:t>
            </a:r>
            <a:r>
              <a:rPr lang="en-AU" altLang="el-GR" sz="2400" b="1" dirty="0">
                <a:latin typeface="Courier New" panose="02070309020205020404" pitchFamily="49" charset="0"/>
              </a:rPr>
              <a:t> Car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 dirty="0">
                <a:latin typeface="Courier New" panose="02070309020205020404" pitchFamily="49" charset="0"/>
              </a:rPr>
              <a:t>{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 dirty="0">
                <a:latin typeface="Courier New" panose="02070309020205020404" pitchFamily="49" charset="0"/>
              </a:rPr>
              <a:t>   </a:t>
            </a:r>
            <a:r>
              <a:rPr lang="en-AU" altLang="el-GR" sz="2400" b="1" dirty="0">
                <a:solidFill>
                  <a:srgbClr val="7030A0"/>
                </a:solidFill>
                <a:latin typeface="Courier New" panose="02070309020205020404" pitchFamily="49" charset="0"/>
              </a:rPr>
              <a:t>private</a:t>
            </a:r>
            <a:r>
              <a:rPr lang="en-AU" altLang="el-GR" sz="2400" b="1" dirty="0">
                <a:latin typeface="Courier New" panose="02070309020205020404" pitchFamily="49" charset="0"/>
              </a:rPr>
              <a:t> </a:t>
            </a:r>
            <a:r>
              <a:rPr lang="en-AU" altLang="el-GR" sz="2800" b="1" dirty="0">
                <a:solidFill>
                  <a:srgbClr val="7030A0"/>
                </a:solidFill>
                <a:latin typeface="Courier New" panose="02070309020205020404" pitchFamily="49" charset="0"/>
              </a:rPr>
              <a:t>static</a:t>
            </a:r>
            <a:r>
              <a:rPr lang="en-AU" altLang="el-GR" sz="2400" b="1" dirty="0">
                <a:latin typeface="Courier New" panose="02070309020205020404" pitchFamily="49" charset="0"/>
              </a:rPr>
              <a:t> </a:t>
            </a:r>
            <a:r>
              <a:rPr lang="en-AU" altLang="el-GR" sz="2400" b="1" dirty="0">
                <a:solidFill>
                  <a:srgbClr val="FF0000"/>
                </a:solidFill>
                <a:latin typeface="Courier New" panose="02070309020205020404" pitchFamily="49" charset="0"/>
              </a:rPr>
              <a:t>int</a:t>
            </a:r>
            <a:r>
              <a:rPr lang="en-AU" altLang="el-GR" sz="2400" b="1" dirty="0">
                <a:latin typeface="Courier New" panose="02070309020205020404" pitchFamily="49" charset="0"/>
              </a:rPr>
              <a:t> </a:t>
            </a:r>
            <a:r>
              <a:rPr lang="en-AU" altLang="el-GR" sz="2400" b="1" dirty="0" err="1">
                <a:latin typeface="Courier New" panose="02070309020205020404" pitchFamily="49" charset="0"/>
              </a:rPr>
              <a:t>numberOfCars</a:t>
            </a:r>
            <a:r>
              <a:rPr lang="en-AU" altLang="el-GR" sz="2400" b="1" dirty="0">
                <a:latin typeface="Courier New" panose="02070309020205020404" pitchFamily="49" charset="0"/>
              </a:rPr>
              <a:t>;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 dirty="0">
                <a:latin typeface="Courier New" panose="02070309020205020404" pitchFamily="49" charset="0"/>
              </a:rPr>
              <a:t>   ...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 dirty="0">
                <a:latin typeface="Courier New" panose="02070309020205020404" pitchFamily="49" charset="0"/>
              </a:rPr>
              <a:t>   </a:t>
            </a:r>
            <a:r>
              <a:rPr lang="en-AU" altLang="el-GR" sz="2400" b="1" dirty="0">
                <a:solidFill>
                  <a:srgbClr val="7030A0"/>
                </a:solidFill>
                <a:latin typeface="Courier New" panose="02070309020205020404" pitchFamily="49" charset="0"/>
              </a:rPr>
              <a:t>public</a:t>
            </a:r>
            <a:r>
              <a:rPr lang="en-AU" altLang="el-GR" sz="2400" b="1" dirty="0">
                <a:latin typeface="Courier New" panose="02070309020205020404" pitchFamily="49" charset="0"/>
              </a:rPr>
              <a:t> Car()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 dirty="0">
                <a:latin typeface="Courier New" panose="02070309020205020404" pitchFamily="49" charset="0"/>
              </a:rPr>
              <a:t>   {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 dirty="0">
                <a:latin typeface="Courier New" panose="02070309020205020404" pitchFamily="49" charset="0"/>
              </a:rPr>
              <a:t>      ...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 dirty="0">
                <a:latin typeface="Courier New" panose="02070309020205020404" pitchFamily="49" charset="0"/>
              </a:rPr>
              <a:t>      </a:t>
            </a:r>
            <a:r>
              <a:rPr lang="en-AU" altLang="el-GR" sz="2400" b="1" dirty="0" err="1">
                <a:latin typeface="Courier New" panose="02070309020205020404" pitchFamily="49" charset="0"/>
              </a:rPr>
              <a:t>numberOfCars</a:t>
            </a:r>
            <a:r>
              <a:rPr lang="en-AU" altLang="el-GR" sz="2400" b="1" dirty="0">
                <a:latin typeface="Courier New" panose="02070309020205020404" pitchFamily="49" charset="0"/>
              </a:rPr>
              <a:t>++;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 dirty="0">
                <a:latin typeface="Courier New" panose="02070309020205020404" pitchFamily="49" charset="0"/>
              </a:rPr>
              <a:t>   }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 dirty="0">
                <a:latin typeface="Courier New" panose="02070309020205020404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: Στρογγύλεμα γωνιών 1">
            <a:extLst>
              <a:ext uri="{FF2B5EF4-FFF2-40B4-BE49-F238E27FC236}">
                <a16:creationId xmlns:a16="http://schemas.microsoft.com/office/drawing/2014/main" id="{4F37FB9D-81F4-EFED-B16B-E16F963E13C0}"/>
              </a:ext>
            </a:extLst>
          </p:cNvPr>
          <p:cNvSpPr/>
          <p:nvPr/>
        </p:nvSpPr>
        <p:spPr bwMode="auto">
          <a:xfrm>
            <a:off x="467544" y="2132856"/>
            <a:ext cx="8280920" cy="2952328"/>
          </a:xfrm>
          <a:prstGeom prst="roundRect">
            <a:avLst>
              <a:gd name="adj" fmla="val 3038"/>
            </a:avLst>
          </a:prstGeom>
          <a:solidFill>
            <a:srgbClr val="CCFFCC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Ορθογώνιο: Στρογγύλεμα γωνιών 2">
            <a:extLst>
              <a:ext uri="{FF2B5EF4-FFF2-40B4-BE49-F238E27FC236}">
                <a16:creationId xmlns:a16="http://schemas.microsoft.com/office/drawing/2014/main" id="{41156BA9-9130-C28D-772F-741F84D33F67}"/>
              </a:ext>
            </a:extLst>
          </p:cNvPr>
          <p:cNvSpPr/>
          <p:nvPr/>
        </p:nvSpPr>
        <p:spPr bwMode="auto">
          <a:xfrm>
            <a:off x="611560" y="2276872"/>
            <a:ext cx="8064896" cy="2664296"/>
          </a:xfrm>
          <a:prstGeom prst="roundRect">
            <a:avLst>
              <a:gd name="adj" fmla="val 3658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Ορθογώνιο: Στρογγύλεμα γωνιών 3">
            <a:extLst>
              <a:ext uri="{FF2B5EF4-FFF2-40B4-BE49-F238E27FC236}">
                <a16:creationId xmlns:a16="http://schemas.microsoft.com/office/drawing/2014/main" id="{C3190DF7-70AB-2AD6-2064-CF7D6277B233}"/>
              </a:ext>
            </a:extLst>
          </p:cNvPr>
          <p:cNvSpPr/>
          <p:nvPr/>
        </p:nvSpPr>
        <p:spPr bwMode="auto">
          <a:xfrm>
            <a:off x="683568" y="2420888"/>
            <a:ext cx="7920880" cy="2448272"/>
          </a:xfrm>
          <a:prstGeom prst="roundRect">
            <a:avLst>
              <a:gd name="adj" fmla="val 5878"/>
            </a:avLst>
          </a:prstGeom>
          <a:solidFill>
            <a:srgbClr val="FFFF99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Ορθογώνιο: Στρογγύλεμα γωνιών 4">
            <a:extLst>
              <a:ext uri="{FF2B5EF4-FFF2-40B4-BE49-F238E27FC236}">
                <a16:creationId xmlns:a16="http://schemas.microsoft.com/office/drawing/2014/main" id="{EE96C1D2-3A44-F381-5211-EFD241A8F1AA}"/>
              </a:ext>
            </a:extLst>
          </p:cNvPr>
          <p:cNvSpPr/>
          <p:nvPr/>
        </p:nvSpPr>
        <p:spPr bwMode="auto">
          <a:xfrm>
            <a:off x="755576" y="2636912"/>
            <a:ext cx="7704856" cy="1944216"/>
          </a:xfrm>
          <a:prstGeom prst="roundRect">
            <a:avLst>
              <a:gd name="adj" fmla="val 3658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/>
              <a:t>Άλλα παραδείγματα</a:t>
            </a:r>
            <a:endParaRPr lang="en-AU" altLang="el-GR"/>
          </a:p>
        </p:txBody>
      </p:sp>
      <p:sp>
        <p:nvSpPr>
          <p:cNvPr id="28675" name="Text Box 4"/>
          <p:cNvSpPr txBox="1">
            <a:spLocks noChangeArrowheads="1"/>
          </p:cNvSpPr>
          <p:nvPr/>
        </p:nvSpPr>
        <p:spPr bwMode="auto">
          <a:xfrm>
            <a:off x="762000" y="2590800"/>
            <a:ext cx="7797800" cy="19923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 dirty="0">
                <a:solidFill>
                  <a:srgbClr val="FF0000"/>
                </a:solidFill>
                <a:latin typeface="Courier New" panose="02070309020205020404" pitchFamily="49" charset="0"/>
              </a:rPr>
              <a:t>int</a:t>
            </a:r>
            <a:r>
              <a:rPr lang="en-AU" altLang="el-GR" sz="2400" b="1" dirty="0">
                <a:latin typeface="Courier New" panose="02070309020205020404" pitchFamily="49" charset="0"/>
              </a:rPr>
              <a:t> speed = </a:t>
            </a:r>
            <a:r>
              <a:rPr lang="en-AU" altLang="el-GR" sz="2800" b="1" dirty="0" err="1">
                <a:latin typeface="Courier New" panose="02070309020205020404" pitchFamily="49" charset="0"/>
              </a:rPr>
              <a:t>Math.round</a:t>
            </a:r>
            <a:r>
              <a:rPr lang="en-AU" altLang="el-GR" sz="2400" b="1" dirty="0">
                <a:latin typeface="Courier New" panose="02070309020205020404" pitchFamily="49" charset="0"/>
              </a:rPr>
              <a:t>(distance / time);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endParaRPr lang="en-AU" altLang="el-GR" sz="2400" b="1" dirty="0">
              <a:latin typeface="Courier New" panose="02070309020205020404" pitchFamily="49" charset="0"/>
            </a:endParaRP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800" b="1" dirty="0" err="1">
                <a:latin typeface="Courier New" panose="02070309020205020404" pitchFamily="49" charset="0"/>
              </a:rPr>
              <a:t>System.out.print</a:t>
            </a:r>
            <a:r>
              <a:rPr lang="en-AU" altLang="el-GR" sz="2400" b="1" dirty="0">
                <a:latin typeface="Courier New" panose="02070309020205020404" pitchFamily="49" charset="0"/>
              </a:rPr>
              <a:t>(</a:t>
            </a:r>
            <a:r>
              <a:rPr lang="en-AU" altLang="el-GR" sz="2400" b="1" dirty="0">
                <a:solidFill>
                  <a:srgbClr val="00B050"/>
                </a:solidFill>
                <a:latin typeface="Courier New" panose="02070309020205020404" pitchFamily="49" charset="0"/>
              </a:rPr>
              <a:t>"Hello"</a:t>
            </a:r>
            <a:r>
              <a:rPr lang="en-AU" altLang="el-GR" sz="2400" b="1" dirty="0">
                <a:latin typeface="Courier New" panose="02070309020205020404" pitchFamily="49" charset="0"/>
              </a:rPr>
              <a:t>);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800" b="1" dirty="0" err="1">
                <a:latin typeface="Courier New" panose="02070309020205020404" pitchFamily="49" charset="0"/>
              </a:rPr>
              <a:t>System.out.println</a:t>
            </a:r>
            <a:r>
              <a:rPr lang="en-AU" altLang="el-GR" sz="2400" b="1" dirty="0">
                <a:latin typeface="Courier New" panose="02070309020205020404" pitchFamily="49" charset="0"/>
              </a:rPr>
              <a:t>(</a:t>
            </a:r>
            <a:r>
              <a:rPr lang="en-AU" altLang="el-GR" sz="2400" b="1" dirty="0">
                <a:solidFill>
                  <a:srgbClr val="00B050"/>
                </a:solidFill>
                <a:latin typeface="Courier New" panose="02070309020205020404" pitchFamily="49" charset="0"/>
              </a:rPr>
              <a:t>"World"</a:t>
            </a:r>
            <a:r>
              <a:rPr lang="en-AU" altLang="el-GR" sz="2400" b="1" dirty="0">
                <a:latin typeface="Courier New" panose="02070309020205020404" pitchFamily="49" charset="0"/>
              </a:rPr>
              <a:t>);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/>
              <a:t>Στατικά πεδία</a:t>
            </a:r>
            <a:endParaRPr lang="en-AU" altLang="el-GR" sz="360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l-GR" altLang="el-GR" sz="2400" dirty="0">
                <a:latin typeface="Arial" panose="020B0604020202020204" pitchFamily="34" charset="0"/>
              </a:rPr>
              <a:t>Τα </a:t>
            </a:r>
            <a:r>
              <a:rPr lang="el-GR" altLang="el-GR" sz="2400" dirty="0">
                <a:solidFill>
                  <a:srgbClr val="00B0F0"/>
                </a:solidFill>
                <a:latin typeface="Arial" panose="020B0604020202020204" pitchFamily="34" charset="0"/>
              </a:rPr>
              <a:t>στατικά πεδία </a:t>
            </a:r>
            <a:r>
              <a:rPr lang="el-GR" altLang="el-GR" sz="2400" dirty="0">
                <a:latin typeface="Arial" panose="020B0604020202020204" pitchFamily="34" charset="0"/>
              </a:rPr>
              <a:t>δεδομένων ανήκουν σε μια κλάση και όχι σε ένα αντικείμενο</a:t>
            </a:r>
          </a:p>
          <a:p>
            <a:pPr>
              <a:buFontTx/>
              <a:buNone/>
            </a:pPr>
            <a:endParaRPr lang="en-AU" altLang="el-GR" sz="2400" dirty="0">
              <a:latin typeface="Arial" panose="020B0604020202020204" pitchFamily="34" charset="0"/>
            </a:endParaRPr>
          </a:p>
          <a:p>
            <a:r>
              <a:rPr lang="el-GR" altLang="el-GR" sz="2400" dirty="0">
                <a:latin typeface="Arial" panose="020B0604020202020204" pitchFamily="34" charset="0"/>
              </a:rPr>
              <a:t>Τα στατικά πεδία είναι </a:t>
            </a:r>
            <a:r>
              <a:rPr lang="el-GR" altLang="el-GR" sz="2400" dirty="0">
                <a:solidFill>
                  <a:srgbClr val="00B0F0"/>
                </a:solidFill>
                <a:latin typeface="Arial" panose="020B0604020202020204" pitchFamily="34" charset="0"/>
              </a:rPr>
              <a:t>κοινόχρηστα</a:t>
            </a:r>
            <a:r>
              <a:rPr lang="el-GR" altLang="el-GR" sz="2400" dirty="0">
                <a:latin typeface="Arial" panose="020B0604020202020204" pitchFamily="34" charset="0"/>
              </a:rPr>
              <a:t> από όλα  τα  (αντικείμενα) μίας κλάσης – κάθε στιγμιότυπο </a:t>
            </a:r>
            <a:r>
              <a:rPr lang="el-GR" altLang="el-GR" sz="1600" dirty="0">
                <a:solidFill>
                  <a:srgbClr val="FF66FF"/>
                </a:solidFill>
                <a:latin typeface="Times" panose="02020603050405020304" pitchFamily="18" charset="0"/>
              </a:rPr>
              <a:t>[</a:t>
            </a:r>
            <a:r>
              <a:rPr lang="en-US" altLang="el-GR" sz="1600" dirty="0">
                <a:solidFill>
                  <a:srgbClr val="FF66FF"/>
                </a:solidFill>
                <a:latin typeface="Times" panose="02020603050405020304" pitchFamily="18" charset="0"/>
              </a:rPr>
              <a:t>instance]</a:t>
            </a:r>
            <a:r>
              <a:rPr lang="en-US" altLang="el-GR" sz="2400" dirty="0">
                <a:latin typeface="Arial" panose="020B0604020202020204" pitchFamily="34" charset="0"/>
              </a:rPr>
              <a:t> </a:t>
            </a:r>
            <a:r>
              <a:rPr lang="el-GR" altLang="el-GR" sz="2400" dirty="0">
                <a:latin typeface="Arial" panose="020B0604020202020204" pitchFamily="34" charset="0"/>
              </a:rPr>
              <a:t>  της ίδιας κλάσης χρησιμοποιεί τα ίδια στατικά πεδία</a:t>
            </a:r>
          </a:p>
          <a:p>
            <a:pPr>
              <a:buFontTx/>
              <a:buNone/>
            </a:pPr>
            <a:endParaRPr lang="en-AU" altLang="el-GR" sz="2400" dirty="0">
              <a:latin typeface="Arial" panose="020B0604020202020204" pitchFamily="34" charset="0"/>
            </a:endParaRPr>
          </a:p>
          <a:p>
            <a:r>
              <a:rPr lang="el-GR" altLang="el-GR" sz="2400" dirty="0">
                <a:latin typeface="Arial" panose="020B0604020202020204" pitchFamily="34" charset="0"/>
              </a:rPr>
              <a:t>Υπάρχει μόνο </a:t>
            </a:r>
            <a:r>
              <a:rPr lang="el-GR" altLang="el-GR" sz="2400" dirty="0">
                <a:solidFill>
                  <a:srgbClr val="00B0F0"/>
                </a:solidFill>
                <a:latin typeface="Arial" panose="020B0604020202020204" pitchFamily="34" charset="0"/>
              </a:rPr>
              <a:t>ένα αντίγραφο </a:t>
            </a:r>
            <a:r>
              <a:rPr lang="el-GR" altLang="el-GR" sz="2400" dirty="0">
                <a:latin typeface="Arial" panose="020B0604020202020204" pitchFamily="34" charset="0"/>
              </a:rPr>
              <a:t>ενός στατικού πεδίου μίας κλάσης ανεξάρτητα από τον αριθμό των στιγμιότυπων  της κλάσης που έχουν δημιουργηθεί</a:t>
            </a:r>
            <a:endParaRPr lang="en-AU" altLang="el-GR" sz="2400" dirty="0">
              <a:latin typeface="Arial" panose="020B0604020202020204" pitchFamily="34" charset="0"/>
            </a:endParaRPr>
          </a:p>
          <a:p>
            <a:endParaRPr lang="en-AU" altLang="el-GR" sz="24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AutoShape 16"/>
          <p:cNvSpPr>
            <a:spLocks noChangeArrowheads="1"/>
          </p:cNvSpPr>
          <p:nvPr/>
        </p:nvSpPr>
        <p:spPr bwMode="auto">
          <a:xfrm>
            <a:off x="5486400" y="4038600"/>
            <a:ext cx="2667000" cy="1676400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endParaRPr lang="el-GR" altLang="el-GR" sz="18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30723" name="AutoShape 15"/>
          <p:cNvSpPr>
            <a:spLocks noChangeArrowheads="1"/>
          </p:cNvSpPr>
          <p:nvPr/>
        </p:nvSpPr>
        <p:spPr bwMode="auto">
          <a:xfrm>
            <a:off x="1066800" y="3962400"/>
            <a:ext cx="2667000" cy="1676400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endParaRPr lang="el-GR" altLang="el-GR" sz="18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307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/>
              <a:t>Στατικά πεδία</a:t>
            </a:r>
            <a:r>
              <a:rPr lang="en-AU" altLang="el-GR" sz="3600"/>
              <a:t> (2)</a:t>
            </a:r>
          </a:p>
        </p:txBody>
      </p:sp>
      <p:sp>
        <p:nvSpPr>
          <p:cNvPr id="30725" name="Rectangle 6"/>
          <p:cNvSpPr>
            <a:spLocks noChangeArrowheads="1"/>
          </p:cNvSpPr>
          <p:nvPr/>
        </p:nvSpPr>
        <p:spPr bwMode="auto">
          <a:xfrm>
            <a:off x="1752600" y="4191000"/>
            <a:ext cx="12954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/>
              <a:t>field1</a:t>
            </a:r>
          </a:p>
        </p:txBody>
      </p:sp>
      <p:sp>
        <p:nvSpPr>
          <p:cNvPr id="30726" name="Rectangle 7"/>
          <p:cNvSpPr>
            <a:spLocks noChangeArrowheads="1"/>
          </p:cNvSpPr>
          <p:nvPr/>
        </p:nvSpPr>
        <p:spPr bwMode="auto">
          <a:xfrm>
            <a:off x="1752600" y="4495800"/>
            <a:ext cx="12954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/>
              <a:t>field2</a:t>
            </a:r>
          </a:p>
        </p:txBody>
      </p:sp>
      <p:sp>
        <p:nvSpPr>
          <p:cNvPr id="30727" name="Rectangle 8"/>
          <p:cNvSpPr>
            <a:spLocks noChangeArrowheads="1"/>
          </p:cNvSpPr>
          <p:nvPr/>
        </p:nvSpPr>
        <p:spPr bwMode="auto">
          <a:xfrm>
            <a:off x="1752600" y="4800600"/>
            <a:ext cx="12954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/>
              <a:t>field3</a:t>
            </a:r>
          </a:p>
        </p:txBody>
      </p:sp>
      <p:sp>
        <p:nvSpPr>
          <p:cNvPr id="30728" name="Rectangle 9"/>
          <p:cNvSpPr>
            <a:spLocks noChangeArrowheads="1"/>
          </p:cNvSpPr>
          <p:nvPr/>
        </p:nvSpPr>
        <p:spPr bwMode="auto">
          <a:xfrm>
            <a:off x="1752600" y="5105400"/>
            <a:ext cx="12954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/>
              <a:t>field4</a:t>
            </a:r>
          </a:p>
        </p:txBody>
      </p:sp>
      <p:sp>
        <p:nvSpPr>
          <p:cNvPr id="30729" name="Rectangle 11"/>
          <p:cNvSpPr>
            <a:spLocks noChangeArrowheads="1"/>
          </p:cNvSpPr>
          <p:nvPr/>
        </p:nvSpPr>
        <p:spPr bwMode="auto">
          <a:xfrm>
            <a:off x="6172200" y="4267200"/>
            <a:ext cx="12954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/>
              <a:t>field1</a:t>
            </a:r>
          </a:p>
        </p:txBody>
      </p:sp>
      <p:sp>
        <p:nvSpPr>
          <p:cNvPr id="30730" name="Rectangle 12"/>
          <p:cNvSpPr>
            <a:spLocks noChangeArrowheads="1"/>
          </p:cNvSpPr>
          <p:nvPr/>
        </p:nvSpPr>
        <p:spPr bwMode="auto">
          <a:xfrm>
            <a:off x="6172200" y="4572000"/>
            <a:ext cx="12954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/>
              <a:t>field2</a:t>
            </a:r>
          </a:p>
        </p:txBody>
      </p:sp>
      <p:sp>
        <p:nvSpPr>
          <p:cNvPr id="30731" name="Rectangle 13"/>
          <p:cNvSpPr>
            <a:spLocks noChangeArrowheads="1"/>
          </p:cNvSpPr>
          <p:nvPr/>
        </p:nvSpPr>
        <p:spPr bwMode="auto">
          <a:xfrm>
            <a:off x="6172200" y="4876800"/>
            <a:ext cx="12954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/>
              <a:t>field3</a:t>
            </a:r>
          </a:p>
        </p:txBody>
      </p:sp>
      <p:sp>
        <p:nvSpPr>
          <p:cNvPr id="30732" name="Rectangle 14"/>
          <p:cNvSpPr>
            <a:spLocks noChangeArrowheads="1"/>
          </p:cNvSpPr>
          <p:nvPr/>
        </p:nvSpPr>
        <p:spPr bwMode="auto">
          <a:xfrm>
            <a:off x="6172200" y="5181600"/>
            <a:ext cx="12954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/>
              <a:t>field4</a:t>
            </a:r>
          </a:p>
        </p:txBody>
      </p:sp>
      <p:sp>
        <p:nvSpPr>
          <p:cNvPr id="30733" name="Rectangle 17"/>
          <p:cNvSpPr>
            <a:spLocks noChangeArrowheads="1"/>
          </p:cNvSpPr>
          <p:nvPr/>
        </p:nvSpPr>
        <p:spPr bwMode="auto">
          <a:xfrm>
            <a:off x="3276600" y="1752600"/>
            <a:ext cx="2514600" cy="152400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endParaRPr lang="el-GR" altLang="el-GR" sz="18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30734" name="Line 18"/>
          <p:cNvSpPr>
            <a:spLocks noChangeShapeType="1"/>
          </p:cNvSpPr>
          <p:nvPr/>
        </p:nvSpPr>
        <p:spPr bwMode="auto">
          <a:xfrm>
            <a:off x="3276600" y="2209800"/>
            <a:ext cx="25146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30735" name="Text Box 19"/>
          <p:cNvSpPr txBox="1">
            <a:spLocks noChangeArrowheads="1"/>
          </p:cNvSpPr>
          <p:nvPr/>
        </p:nvSpPr>
        <p:spPr bwMode="auto">
          <a:xfrm>
            <a:off x="3347864" y="1772816"/>
            <a:ext cx="2394885" cy="4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 Circle</a:t>
            </a:r>
          </a:p>
        </p:txBody>
      </p:sp>
      <p:cxnSp>
        <p:nvCxnSpPr>
          <p:cNvPr id="30736" name="AutoShape 21"/>
          <p:cNvCxnSpPr>
            <a:cxnSpLocks noChangeShapeType="1"/>
            <a:stCxn id="30723" idx="0"/>
            <a:endCxn id="30733" idx="1"/>
          </p:cNvCxnSpPr>
          <p:nvPr/>
        </p:nvCxnSpPr>
        <p:spPr bwMode="auto">
          <a:xfrm rot="-5400000">
            <a:off x="2114550" y="2800350"/>
            <a:ext cx="1447800" cy="876300"/>
          </a:xfrm>
          <a:prstGeom prst="curvedConnector2">
            <a:avLst/>
          </a:prstGeom>
          <a:noFill/>
          <a:ln w="12700">
            <a:solidFill>
              <a:schemeClr val="tx2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737" name="AutoShape 22"/>
          <p:cNvCxnSpPr>
            <a:cxnSpLocks noChangeShapeType="1"/>
            <a:stCxn id="30722" idx="0"/>
            <a:endCxn id="30733" idx="3"/>
          </p:cNvCxnSpPr>
          <p:nvPr/>
        </p:nvCxnSpPr>
        <p:spPr bwMode="auto">
          <a:xfrm rot="5400000" flipH="1">
            <a:off x="5543550" y="2762250"/>
            <a:ext cx="1524000" cy="1028700"/>
          </a:xfrm>
          <a:prstGeom prst="curvedConnector2">
            <a:avLst/>
          </a:prstGeom>
          <a:noFill/>
          <a:ln w="12700">
            <a:solidFill>
              <a:schemeClr val="tx2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0738" name="Rectangle 23"/>
          <p:cNvSpPr>
            <a:spLocks noChangeArrowheads="1"/>
          </p:cNvSpPr>
          <p:nvPr/>
        </p:nvSpPr>
        <p:spPr bwMode="auto">
          <a:xfrm>
            <a:off x="4114800" y="2362200"/>
            <a:ext cx="12954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/>
              <a:t>static field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: Στρογγύλεμα γωνιών 1">
            <a:extLst>
              <a:ext uri="{FF2B5EF4-FFF2-40B4-BE49-F238E27FC236}">
                <a16:creationId xmlns:a16="http://schemas.microsoft.com/office/drawing/2014/main" id="{3F69C464-EB43-2F4B-0A4F-267952FD6C75}"/>
              </a:ext>
            </a:extLst>
          </p:cNvPr>
          <p:cNvSpPr/>
          <p:nvPr/>
        </p:nvSpPr>
        <p:spPr bwMode="auto">
          <a:xfrm>
            <a:off x="899592" y="1340768"/>
            <a:ext cx="7632848" cy="4968552"/>
          </a:xfrm>
          <a:prstGeom prst="roundRect">
            <a:avLst>
              <a:gd name="adj" fmla="val 3038"/>
            </a:avLst>
          </a:prstGeom>
          <a:solidFill>
            <a:srgbClr val="CCFFCC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Ορθογώνιο: Στρογγύλεμα γωνιών 2">
            <a:extLst>
              <a:ext uri="{FF2B5EF4-FFF2-40B4-BE49-F238E27FC236}">
                <a16:creationId xmlns:a16="http://schemas.microsoft.com/office/drawing/2014/main" id="{8D2D3BBB-5FBB-F967-0C59-87D2705D7EA6}"/>
              </a:ext>
            </a:extLst>
          </p:cNvPr>
          <p:cNvSpPr/>
          <p:nvPr/>
        </p:nvSpPr>
        <p:spPr bwMode="auto">
          <a:xfrm>
            <a:off x="1547664" y="2204864"/>
            <a:ext cx="6912768" cy="3672408"/>
          </a:xfrm>
          <a:prstGeom prst="roundRect">
            <a:avLst>
              <a:gd name="adj" fmla="val 3658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Ορθογώνιο: Στρογγύλεμα γωνιών 3">
            <a:extLst>
              <a:ext uri="{FF2B5EF4-FFF2-40B4-BE49-F238E27FC236}">
                <a16:creationId xmlns:a16="http://schemas.microsoft.com/office/drawing/2014/main" id="{35C2E84C-775D-C8D7-70AC-722D18EB48A2}"/>
              </a:ext>
            </a:extLst>
          </p:cNvPr>
          <p:cNvSpPr/>
          <p:nvPr/>
        </p:nvSpPr>
        <p:spPr bwMode="auto">
          <a:xfrm>
            <a:off x="1619672" y="4077072"/>
            <a:ext cx="6768752" cy="1728192"/>
          </a:xfrm>
          <a:prstGeom prst="roundRect">
            <a:avLst>
              <a:gd name="adj" fmla="val 5878"/>
            </a:avLst>
          </a:prstGeom>
          <a:solidFill>
            <a:srgbClr val="FFFF99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Ορθογώνιο: Στρογγύλεμα γωνιών 4">
            <a:extLst>
              <a:ext uri="{FF2B5EF4-FFF2-40B4-BE49-F238E27FC236}">
                <a16:creationId xmlns:a16="http://schemas.microsoft.com/office/drawing/2014/main" id="{181B6B96-9A6D-9B55-CA7F-0B3415E72801}"/>
              </a:ext>
            </a:extLst>
          </p:cNvPr>
          <p:cNvSpPr/>
          <p:nvPr/>
        </p:nvSpPr>
        <p:spPr bwMode="auto">
          <a:xfrm>
            <a:off x="2123728" y="4899007"/>
            <a:ext cx="6192688" cy="546217"/>
          </a:xfrm>
          <a:prstGeom prst="roundRect">
            <a:avLst>
              <a:gd name="adj" fmla="val 3658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/>
              <a:t>Στατικά πεδία: παράδειγμα</a:t>
            </a:r>
            <a:endParaRPr lang="en-AU" altLang="el-GR" sz="3600"/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1066800" y="1371600"/>
            <a:ext cx="7129463" cy="49228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 dirty="0">
                <a:solidFill>
                  <a:srgbClr val="FF0000"/>
                </a:solidFill>
                <a:latin typeface="Courier New" panose="02070309020205020404" pitchFamily="49" charset="0"/>
              </a:rPr>
              <a:t>class</a:t>
            </a:r>
            <a:r>
              <a:rPr lang="en-AU" altLang="el-GR" sz="2400" b="1" dirty="0">
                <a:solidFill>
                  <a:schemeClr val="tx2"/>
                </a:solidFill>
                <a:latin typeface="Courier New" panose="02070309020205020404" pitchFamily="49" charset="0"/>
              </a:rPr>
              <a:t> Circle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 dirty="0">
                <a:solidFill>
                  <a:schemeClr val="tx2"/>
                </a:solidFill>
                <a:latin typeface="Courier New" panose="02070309020205020404" pitchFamily="49" charset="0"/>
              </a:rPr>
              <a:t>{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 dirty="0">
                <a:solidFill>
                  <a:schemeClr val="tx2"/>
                </a:solidFill>
                <a:latin typeface="Courier New" panose="02070309020205020404" pitchFamily="49" charset="0"/>
              </a:rPr>
              <a:t>   </a:t>
            </a:r>
            <a:r>
              <a:rPr lang="en-AU" altLang="el-GR" sz="2400" b="1" dirty="0">
                <a:solidFill>
                  <a:srgbClr val="7030A0"/>
                </a:solidFill>
                <a:latin typeface="Courier New" panose="02070309020205020404" pitchFamily="49" charset="0"/>
              </a:rPr>
              <a:t>private</a:t>
            </a:r>
            <a:r>
              <a:rPr lang="en-AU" altLang="el-GR" sz="2400" b="1" dirty="0">
                <a:solidFill>
                  <a:schemeClr val="tx2"/>
                </a:solidFill>
                <a:latin typeface="Courier New" panose="02070309020205020404" pitchFamily="49" charset="0"/>
              </a:rPr>
              <a:t> </a:t>
            </a:r>
            <a:r>
              <a:rPr lang="en-AU" altLang="el-GR" sz="2800" b="1" dirty="0">
                <a:solidFill>
                  <a:srgbClr val="7030A0"/>
                </a:solidFill>
                <a:latin typeface="Courier New" panose="02070309020205020404" pitchFamily="49" charset="0"/>
              </a:rPr>
              <a:t>static</a:t>
            </a:r>
            <a:r>
              <a:rPr lang="en-AU" altLang="el-GR" sz="2400" b="1" dirty="0">
                <a:solidFill>
                  <a:schemeClr val="tx2"/>
                </a:solidFill>
                <a:latin typeface="Courier New" panose="02070309020205020404" pitchFamily="49" charset="0"/>
              </a:rPr>
              <a:t> </a:t>
            </a:r>
            <a:r>
              <a:rPr lang="en-AU" altLang="el-GR" sz="2400" b="1" dirty="0">
                <a:solidFill>
                  <a:srgbClr val="FF0000"/>
                </a:solidFill>
                <a:latin typeface="Courier New" panose="02070309020205020404" pitchFamily="49" charset="0"/>
              </a:rPr>
              <a:t>double</a:t>
            </a:r>
            <a:r>
              <a:rPr lang="en-AU" altLang="el-GR" sz="2400" b="1" dirty="0">
                <a:solidFill>
                  <a:schemeClr val="tx2"/>
                </a:solidFill>
                <a:latin typeface="Courier New" panose="02070309020205020404" pitchFamily="49" charset="0"/>
              </a:rPr>
              <a:t> pi = 3.1415;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 dirty="0">
                <a:solidFill>
                  <a:schemeClr val="tx2"/>
                </a:solidFill>
                <a:latin typeface="Courier New" panose="02070309020205020404" pitchFamily="49" charset="0"/>
              </a:rPr>
              <a:t>   </a:t>
            </a:r>
            <a:r>
              <a:rPr lang="en-AU" altLang="el-GR" sz="2400" b="1" dirty="0">
                <a:solidFill>
                  <a:srgbClr val="7030A0"/>
                </a:solidFill>
                <a:latin typeface="Courier New" panose="02070309020205020404" pitchFamily="49" charset="0"/>
              </a:rPr>
              <a:t>private</a:t>
            </a:r>
            <a:r>
              <a:rPr lang="en-AU" altLang="el-GR" sz="2400" b="1" dirty="0">
                <a:solidFill>
                  <a:schemeClr val="tx2"/>
                </a:solidFill>
                <a:latin typeface="Courier New" panose="02070309020205020404" pitchFamily="49" charset="0"/>
              </a:rPr>
              <a:t> </a:t>
            </a:r>
            <a:r>
              <a:rPr lang="en-AU" altLang="el-GR" sz="2400" b="1" dirty="0">
                <a:solidFill>
                  <a:srgbClr val="FF0000"/>
                </a:solidFill>
                <a:latin typeface="Courier New" panose="02070309020205020404" pitchFamily="49" charset="0"/>
              </a:rPr>
              <a:t>double</a:t>
            </a:r>
            <a:r>
              <a:rPr lang="en-AU" altLang="el-GR" sz="2400" b="1" dirty="0">
                <a:solidFill>
                  <a:schemeClr val="tx2"/>
                </a:solidFill>
                <a:latin typeface="Courier New" panose="02070309020205020404" pitchFamily="49" charset="0"/>
              </a:rPr>
              <a:t> radius;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 dirty="0">
                <a:solidFill>
                  <a:schemeClr val="tx2"/>
                </a:solidFill>
                <a:latin typeface="Courier New" panose="02070309020205020404" pitchFamily="49" charset="0"/>
              </a:rPr>
              <a:t>   </a:t>
            </a:r>
            <a:r>
              <a:rPr lang="en-AU" altLang="el-GR" sz="2400" b="1" dirty="0">
                <a:solidFill>
                  <a:srgbClr val="7030A0"/>
                </a:solidFill>
                <a:latin typeface="Courier New" panose="02070309020205020404" pitchFamily="49" charset="0"/>
              </a:rPr>
              <a:t>private</a:t>
            </a:r>
            <a:r>
              <a:rPr lang="en-AU" altLang="el-GR" sz="2400" b="1" dirty="0">
                <a:solidFill>
                  <a:schemeClr val="tx2"/>
                </a:solidFill>
                <a:latin typeface="Courier New" panose="02070309020205020404" pitchFamily="49" charset="0"/>
              </a:rPr>
              <a:t> </a:t>
            </a:r>
            <a:r>
              <a:rPr lang="en-AU" altLang="el-GR" sz="2400" b="1" dirty="0" err="1">
                <a:solidFill>
                  <a:schemeClr val="tx2"/>
                </a:solidFill>
                <a:latin typeface="Courier New" panose="02070309020205020404" pitchFamily="49" charset="0"/>
              </a:rPr>
              <a:t>Color</a:t>
            </a:r>
            <a:r>
              <a:rPr lang="en-AU" altLang="el-GR" sz="2400" b="1" dirty="0">
                <a:solidFill>
                  <a:schemeClr val="tx2"/>
                </a:solidFill>
                <a:latin typeface="Courier New" panose="02070309020205020404" pitchFamily="49" charset="0"/>
              </a:rPr>
              <a:t> </a:t>
            </a:r>
            <a:r>
              <a:rPr lang="en-AU" altLang="el-GR" sz="2400" b="1" dirty="0" err="1">
                <a:solidFill>
                  <a:schemeClr val="tx2"/>
                </a:solidFill>
                <a:latin typeface="Courier New" panose="02070309020205020404" pitchFamily="49" charset="0"/>
              </a:rPr>
              <a:t>color</a:t>
            </a:r>
            <a:r>
              <a:rPr lang="en-AU" altLang="el-GR" sz="2400" b="1" dirty="0">
                <a:solidFill>
                  <a:schemeClr val="tx2"/>
                </a:solidFill>
                <a:latin typeface="Courier New" panose="02070309020205020404" pitchFamily="49" charset="0"/>
              </a:rPr>
              <a:t>;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 dirty="0">
                <a:solidFill>
                  <a:schemeClr val="tx2"/>
                </a:solidFill>
                <a:latin typeface="Courier New" panose="02070309020205020404" pitchFamily="49" charset="0"/>
              </a:rPr>
              <a:t>   ...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 dirty="0">
                <a:solidFill>
                  <a:schemeClr val="tx2"/>
                </a:solidFill>
                <a:latin typeface="Courier New" panose="02070309020205020404" pitchFamily="49" charset="0"/>
              </a:rPr>
              <a:t>   </a:t>
            </a:r>
            <a:r>
              <a:rPr lang="en-AU" altLang="el-GR" sz="2400" b="1" dirty="0">
                <a:solidFill>
                  <a:srgbClr val="7030A0"/>
                </a:solidFill>
                <a:latin typeface="Courier New" panose="02070309020205020404" pitchFamily="49" charset="0"/>
              </a:rPr>
              <a:t>public</a:t>
            </a:r>
            <a:r>
              <a:rPr lang="en-AU" altLang="el-GR" sz="2400" b="1" dirty="0">
                <a:solidFill>
                  <a:schemeClr val="tx2"/>
                </a:solidFill>
                <a:latin typeface="Courier New" panose="02070309020205020404" pitchFamily="49" charset="0"/>
              </a:rPr>
              <a:t> </a:t>
            </a:r>
            <a:r>
              <a:rPr lang="en-AU" altLang="el-GR" sz="2400" b="1" dirty="0">
                <a:solidFill>
                  <a:srgbClr val="FF0000"/>
                </a:solidFill>
                <a:latin typeface="Courier New" panose="02070309020205020404" pitchFamily="49" charset="0"/>
              </a:rPr>
              <a:t>double</a:t>
            </a:r>
            <a:r>
              <a:rPr lang="en-AU" altLang="el-GR" sz="2400" b="1" dirty="0">
                <a:solidFill>
                  <a:schemeClr val="tx2"/>
                </a:solidFill>
                <a:latin typeface="Courier New" panose="02070309020205020404" pitchFamily="49" charset="0"/>
              </a:rPr>
              <a:t> </a:t>
            </a:r>
            <a:r>
              <a:rPr lang="en-AU" altLang="el-GR" sz="2400" b="1" dirty="0" err="1">
                <a:solidFill>
                  <a:schemeClr val="tx2"/>
                </a:solidFill>
                <a:latin typeface="Courier New" panose="02070309020205020404" pitchFamily="49" charset="0"/>
              </a:rPr>
              <a:t>getSurfaceArea</a:t>
            </a:r>
            <a:r>
              <a:rPr lang="en-AU" altLang="el-GR" sz="2400" b="1" dirty="0">
                <a:solidFill>
                  <a:schemeClr val="tx2"/>
                </a:solidFill>
                <a:latin typeface="Courier New" panose="02070309020205020404" pitchFamily="49" charset="0"/>
              </a:rPr>
              <a:t>()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 dirty="0">
                <a:solidFill>
                  <a:schemeClr val="tx2"/>
                </a:solidFill>
                <a:latin typeface="Courier New" panose="02070309020205020404" pitchFamily="49" charset="0"/>
              </a:rPr>
              <a:t>   {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 dirty="0">
                <a:solidFill>
                  <a:schemeClr val="tx2"/>
                </a:solidFill>
                <a:latin typeface="Courier New" panose="02070309020205020404" pitchFamily="49" charset="0"/>
              </a:rPr>
              <a:t>      </a:t>
            </a:r>
            <a:r>
              <a:rPr lang="en-AU" altLang="el-GR" sz="2400" b="1" dirty="0">
                <a:solidFill>
                  <a:srgbClr val="7030A0"/>
                </a:solidFill>
                <a:latin typeface="Courier New" panose="02070309020205020404" pitchFamily="49" charset="0"/>
              </a:rPr>
              <a:t>return</a:t>
            </a:r>
            <a:r>
              <a:rPr lang="en-AU" altLang="el-GR" sz="2400" b="1" dirty="0">
                <a:solidFill>
                  <a:schemeClr val="tx2"/>
                </a:solidFill>
                <a:latin typeface="Courier New" panose="02070309020205020404" pitchFamily="49" charset="0"/>
              </a:rPr>
              <a:t> pi * radius * radius;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 dirty="0">
                <a:solidFill>
                  <a:schemeClr val="tx2"/>
                </a:solidFill>
                <a:latin typeface="Courier New" panose="02070309020205020404" pitchFamily="49" charset="0"/>
              </a:rPr>
              <a:t>   }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 dirty="0">
                <a:solidFill>
                  <a:schemeClr val="tx2"/>
                </a:solidFill>
                <a:latin typeface="Courier New" panose="02070309020205020404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/>
              <a:t>Μέθοδοι</a:t>
            </a:r>
            <a:r>
              <a:rPr lang="en-US" altLang="el-GR" sz="3600"/>
              <a:t> </a:t>
            </a:r>
            <a:r>
              <a:rPr lang="en-US" altLang="el-GR" sz="2400"/>
              <a:t>(methods)</a:t>
            </a:r>
            <a:endParaRPr lang="en-AU" altLang="el-GR" sz="2400">
              <a:solidFill>
                <a:srgbClr val="000000"/>
              </a:solidFill>
            </a:endParaRPr>
          </a:p>
        </p:txBody>
      </p:sp>
      <p:sp>
        <p:nvSpPr>
          <p:cNvPr id="6147" name="Rectangle 1027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447800"/>
            <a:ext cx="7772400" cy="1143000"/>
          </a:xfrm>
        </p:spPr>
        <p:txBody>
          <a:bodyPr/>
          <a:lstStyle/>
          <a:p>
            <a:r>
              <a:rPr lang="el-GR" altLang="el-GR" sz="2400" dirty="0">
                <a:latin typeface="Arial" panose="020B0604020202020204" pitchFamily="34" charset="0"/>
              </a:rPr>
              <a:t>Οι μέθοδοι χρησιμοποιούνται στην </a:t>
            </a:r>
            <a:r>
              <a:rPr lang="en-AU" altLang="el-GR" sz="2400" dirty="0">
                <a:latin typeface="Arial" panose="020B0604020202020204" pitchFamily="34" charset="0"/>
              </a:rPr>
              <a:t>Java </a:t>
            </a:r>
            <a:r>
              <a:rPr lang="el-GR" altLang="el-GR" sz="2400" dirty="0">
                <a:latin typeface="Arial" panose="020B0604020202020204" pitchFamily="34" charset="0"/>
              </a:rPr>
              <a:t>για την υλοποίηση των «</a:t>
            </a:r>
            <a:r>
              <a:rPr lang="el-GR" altLang="el-GR" sz="2400" dirty="0">
                <a:solidFill>
                  <a:srgbClr val="0070C0"/>
                </a:solidFill>
                <a:latin typeface="Arial" panose="020B0604020202020204" pitchFamily="34" charset="0"/>
              </a:rPr>
              <a:t>λειτουργιών</a:t>
            </a:r>
            <a:r>
              <a:rPr lang="el-GR" altLang="el-GR" sz="2400" dirty="0">
                <a:latin typeface="Arial" panose="020B0604020202020204" pitchFamily="34" charset="0"/>
              </a:rPr>
              <a:t>» των κλάσεων</a:t>
            </a:r>
            <a:endParaRPr lang="en-AU" altLang="el-GR" sz="2400" dirty="0">
              <a:latin typeface="Arial" panose="020B0604020202020204" pitchFamily="34" charset="0"/>
            </a:endParaRPr>
          </a:p>
        </p:txBody>
      </p:sp>
      <p:graphicFrame>
        <p:nvGraphicFramePr>
          <p:cNvPr id="6148" name="Object 1028"/>
          <p:cNvGraphicFramePr>
            <a:graphicFrameLocks/>
          </p:cNvGraphicFramePr>
          <p:nvPr/>
        </p:nvGraphicFramePr>
        <p:xfrm>
          <a:off x="5715000" y="3048000"/>
          <a:ext cx="1295400" cy="342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icrosoft ClipArt Gallery" r:id="rId2" imgW="2146300" imgH="5803900" progId="MS_ClipArt_Gallery">
                  <p:embed/>
                </p:oleObj>
              </mc:Choice>
              <mc:Fallback>
                <p:oleObj name="Microsoft ClipArt Gallery" r:id="rId2" imgW="2146300" imgH="5803900" progId="MS_ClipArt_Gallery">
                  <p:embed/>
                  <p:pic>
                    <p:nvPicPr>
                      <p:cNvPr id="0" name="Object 1028"/>
                      <p:cNvPicPr>
                        <a:picLocks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3048000"/>
                        <a:ext cx="1295400" cy="3429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: Στρογγύλεμα γωνιών 1">
            <a:extLst>
              <a:ext uri="{FF2B5EF4-FFF2-40B4-BE49-F238E27FC236}">
                <a16:creationId xmlns:a16="http://schemas.microsoft.com/office/drawing/2014/main" id="{172C7D57-086F-D2DF-BED6-C21E241DF11D}"/>
              </a:ext>
            </a:extLst>
          </p:cNvPr>
          <p:cNvSpPr/>
          <p:nvPr/>
        </p:nvSpPr>
        <p:spPr bwMode="auto">
          <a:xfrm>
            <a:off x="971600" y="1700808"/>
            <a:ext cx="7200800" cy="4104456"/>
          </a:xfrm>
          <a:prstGeom prst="roundRect">
            <a:avLst>
              <a:gd name="adj" fmla="val 3038"/>
            </a:avLst>
          </a:prstGeom>
          <a:solidFill>
            <a:srgbClr val="CCFFCC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Ορθογώνιο: Στρογγύλεμα γωνιών 2">
            <a:extLst>
              <a:ext uri="{FF2B5EF4-FFF2-40B4-BE49-F238E27FC236}">
                <a16:creationId xmlns:a16="http://schemas.microsoft.com/office/drawing/2014/main" id="{DE310A85-955B-17D0-848A-6867D60EA51A}"/>
              </a:ext>
            </a:extLst>
          </p:cNvPr>
          <p:cNvSpPr/>
          <p:nvPr/>
        </p:nvSpPr>
        <p:spPr bwMode="auto">
          <a:xfrm>
            <a:off x="1259632" y="2636912"/>
            <a:ext cx="6840760" cy="2808000"/>
          </a:xfrm>
          <a:prstGeom prst="roundRect">
            <a:avLst>
              <a:gd name="adj" fmla="val 3658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Ορθογώνιο: Στρογγύλεμα γωνιών 3">
            <a:extLst>
              <a:ext uri="{FF2B5EF4-FFF2-40B4-BE49-F238E27FC236}">
                <a16:creationId xmlns:a16="http://schemas.microsoft.com/office/drawing/2014/main" id="{2BA18752-7AB4-6E52-0441-DC52B5E2E16D}"/>
              </a:ext>
            </a:extLst>
          </p:cNvPr>
          <p:cNvSpPr/>
          <p:nvPr/>
        </p:nvSpPr>
        <p:spPr bwMode="auto">
          <a:xfrm>
            <a:off x="1403648" y="3573016"/>
            <a:ext cx="6624736" cy="1800000"/>
          </a:xfrm>
          <a:prstGeom prst="roundRect">
            <a:avLst>
              <a:gd name="adj" fmla="val 8729"/>
            </a:avLst>
          </a:prstGeom>
          <a:solidFill>
            <a:srgbClr val="FFFF99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Ορθογώνιο: Στρογγύλεμα γωνιών 4">
            <a:extLst>
              <a:ext uri="{FF2B5EF4-FFF2-40B4-BE49-F238E27FC236}">
                <a16:creationId xmlns:a16="http://schemas.microsoft.com/office/drawing/2014/main" id="{4C735F1F-BEEB-0055-7D63-9CF76C404C93}"/>
              </a:ext>
            </a:extLst>
          </p:cNvPr>
          <p:cNvSpPr/>
          <p:nvPr/>
        </p:nvSpPr>
        <p:spPr bwMode="auto">
          <a:xfrm>
            <a:off x="2051720" y="4293096"/>
            <a:ext cx="5832648" cy="720080"/>
          </a:xfrm>
          <a:prstGeom prst="roundRect">
            <a:avLst>
              <a:gd name="adj" fmla="val 3658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/>
              <a:t>Μέθοδοι: Παράδειγμα</a:t>
            </a:r>
            <a:endParaRPr lang="en-AU" altLang="el-GR" sz="3600"/>
          </a:p>
        </p:txBody>
      </p:sp>
      <p:sp>
        <p:nvSpPr>
          <p:cNvPr id="7171" name="Text Box 4"/>
          <p:cNvSpPr txBox="1">
            <a:spLocks noChangeArrowheads="1"/>
          </p:cNvSpPr>
          <p:nvPr/>
        </p:nvSpPr>
        <p:spPr bwMode="auto">
          <a:xfrm>
            <a:off x="990600" y="1828800"/>
            <a:ext cx="7086600" cy="39719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AU" altLang="el-GR" sz="24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Cube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AU" altLang="el-GR" sz="24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n-AU" altLang="el-GR" sz="24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AU" altLang="el-GR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AU" altLang="el-GR" sz="24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length;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...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AU" altLang="el-GR" sz="24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AU" altLang="el-GR" sz="24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AU" altLang="el-GR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AU" altLang="el-GR" sz="24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AU" altLang="el-GR" sz="2400" b="1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getSurfaceArea</a:t>
            </a:r>
            <a:r>
              <a:rPr lang="en-AU" altLang="el-GR" sz="24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{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AU" altLang="el-GR" sz="24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AU" altLang="el-GR" sz="24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length * length * 6;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Ορθογώνιο: Στρογγύλεμα γωνιών 5">
            <a:extLst>
              <a:ext uri="{FF2B5EF4-FFF2-40B4-BE49-F238E27FC236}">
                <a16:creationId xmlns:a16="http://schemas.microsoft.com/office/drawing/2014/main" id="{44D5E2F9-6426-4440-CA95-863420C1AF31}"/>
              </a:ext>
            </a:extLst>
          </p:cNvPr>
          <p:cNvSpPr/>
          <p:nvPr/>
        </p:nvSpPr>
        <p:spPr bwMode="auto">
          <a:xfrm>
            <a:off x="971600" y="1268760"/>
            <a:ext cx="7200800" cy="4896000"/>
          </a:xfrm>
          <a:prstGeom prst="roundRect">
            <a:avLst>
              <a:gd name="adj" fmla="val 3038"/>
            </a:avLst>
          </a:prstGeom>
          <a:solidFill>
            <a:srgbClr val="CCFFCC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Ορθογώνιο: Στρογγύλεμα γωνιών 6">
            <a:extLst>
              <a:ext uri="{FF2B5EF4-FFF2-40B4-BE49-F238E27FC236}">
                <a16:creationId xmlns:a16="http://schemas.microsoft.com/office/drawing/2014/main" id="{E2DAA886-63AB-55CF-CD95-2AE515237FFA}"/>
              </a:ext>
            </a:extLst>
          </p:cNvPr>
          <p:cNvSpPr/>
          <p:nvPr/>
        </p:nvSpPr>
        <p:spPr bwMode="auto">
          <a:xfrm>
            <a:off x="1259632" y="2060848"/>
            <a:ext cx="6840760" cy="3816424"/>
          </a:xfrm>
          <a:prstGeom prst="roundRect">
            <a:avLst>
              <a:gd name="adj" fmla="val 3658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Ορθογώνιο: Στρογγύλεμα γωνιών 7">
            <a:extLst>
              <a:ext uri="{FF2B5EF4-FFF2-40B4-BE49-F238E27FC236}">
                <a16:creationId xmlns:a16="http://schemas.microsoft.com/office/drawing/2014/main" id="{628F36DB-F964-D3FA-7C19-8CA40CE37794}"/>
              </a:ext>
            </a:extLst>
          </p:cNvPr>
          <p:cNvSpPr/>
          <p:nvPr/>
        </p:nvSpPr>
        <p:spPr bwMode="auto">
          <a:xfrm>
            <a:off x="1403648" y="3573016"/>
            <a:ext cx="6624736" cy="2232248"/>
          </a:xfrm>
          <a:prstGeom prst="roundRect">
            <a:avLst>
              <a:gd name="adj" fmla="val 8729"/>
            </a:avLst>
          </a:prstGeom>
          <a:solidFill>
            <a:srgbClr val="FFFF99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Ορθογώνιο: Στρογγύλεμα γωνιών 8">
            <a:extLst>
              <a:ext uri="{FF2B5EF4-FFF2-40B4-BE49-F238E27FC236}">
                <a16:creationId xmlns:a16="http://schemas.microsoft.com/office/drawing/2014/main" id="{DAF1EA13-7B48-2F1C-5942-7D4865B75CBB}"/>
              </a:ext>
            </a:extLst>
          </p:cNvPr>
          <p:cNvSpPr/>
          <p:nvPr/>
        </p:nvSpPr>
        <p:spPr bwMode="auto">
          <a:xfrm>
            <a:off x="2051720" y="4293096"/>
            <a:ext cx="5832648" cy="1152128"/>
          </a:xfrm>
          <a:prstGeom prst="roundRect">
            <a:avLst>
              <a:gd name="adj" fmla="val 3658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/>
              <a:t>Άλλο ένα παράδειγμα</a:t>
            </a:r>
            <a:endParaRPr lang="en-AU" altLang="el-GR" sz="3600"/>
          </a:p>
        </p:txBody>
      </p:sp>
      <p:sp>
        <p:nvSpPr>
          <p:cNvPr id="8195" name="Text Box 4"/>
          <p:cNvSpPr txBox="1">
            <a:spLocks noChangeArrowheads="1"/>
          </p:cNvSpPr>
          <p:nvPr/>
        </p:nvSpPr>
        <p:spPr bwMode="auto">
          <a:xfrm>
            <a:off x="990600" y="1371600"/>
            <a:ext cx="7086600" cy="483568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8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 dirty="0">
                <a:solidFill>
                  <a:srgbClr val="FF0000"/>
                </a:solidFill>
                <a:latin typeface="Courier New" panose="02070309020205020404" pitchFamily="49" charset="0"/>
              </a:rPr>
              <a:t>class </a:t>
            </a:r>
            <a:r>
              <a:rPr lang="en-AU" altLang="el-GR" sz="2400" b="1" dirty="0">
                <a:solidFill>
                  <a:schemeClr val="tx2"/>
                </a:solidFill>
                <a:latin typeface="Courier New" panose="02070309020205020404" pitchFamily="49" charset="0"/>
              </a:rPr>
              <a:t>Cuboid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 dirty="0">
                <a:solidFill>
                  <a:schemeClr val="tx2"/>
                </a:solidFill>
                <a:latin typeface="Courier New" panose="02070309020205020404" pitchFamily="49" charset="0"/>
              </a:rPr>
              <a:t>{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 dirty="0">
                <a:solidFill>
                  <a:schemeClr val="tx2"/>
                </a:solidFill>
                <a:latin typeface="Courier New" panose="02070309020205020404" pitchFamily="49" charset="0"/>
              </a:rPr>
              <a:t>   </a:t>
            </a:r>
            <a:r>
              <a:rPr lang="en-AU" altLang="el-GR" sz="2400" b="1" dirty="0">
                <a:solidFill>
                  <a:srgbClr val="7030A0"/>
                </a:solidFill>
                <a:latin typeface="Courier New" panose="02070309020205020404" pitchFamily="49" charset="0"/>
              </a:rPr>
              <a:t>private</a:t>
            </a:r>
            <a:r>
              <a:rPr lang="en-AU" altLang="el-GR" sz="2400" b="1" dirty="0">
                <a:solidFill>
                  <a:schemeClr val="tx2"/>
                </a:solidFill>
                <a:latin typeface="Courier New" panose="02070309020205020404" pitchFamily="49" charset="0"/>
              </a:rPr>
              <a:t> </a:t>
            </a:r>
            <a:r>
              <a:rPr lang="en-AU" altLang="el-GR" sz="2400" b="1" dirty="0">
                <a:solidFill>
                  <a:srgbClr val="FF0000"/>
                </a:solidFill>
                <a:latin typeface="Courier New" panose="02070309020205020404" pitchFamily="49" charset="0"/>
              </a:rPr>
              <a:t>int</a:t>
            </a:r>
            <a:r>
              <a:rPr lang="en-AU" altLang="el-GR" sz="2400" b="1" dirty="0">
                <a:solidFill>
                  <a:schemeClr val="tx2"/>
                </a:solidFill>
                <a:latin typeface="Courier New" panose="02070309020205020404" pitchFamily="49" charset="0"/>
              </a:rPr>
              <a:t> height;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 dirty="0">
                <a:solidFill>
                  <a:schemeClr val="tx2"/>
                </a:solidFill>
                <a:latin typeface="Courier New" panose="02070309020205020404" pitchFamily="49" charset="0"/>
              </a:rPr>
              <a:t>   </a:t>
            </a:r>
            <a:r>
              <a:rPr lang="en-AU" altLang="el-GR" sz="2400" b="1" dirty="0">
                <a:solidFill>
                  <a:srgbClr val="7030A0"/>
                </a:solidFill>
                <a:latin typeface="Courier New" panose="02070309020205020404" pitchFamily="49" charset="0"/>
              </a:rPr>
              <a:t>private</a:t>
            </a:r>
            <a:r>
              <a:rPr lang="en-AU" altLang="el-GR" sz="2400" b="1" dirty="0">
                <a:solidFill>
                  <a:schemeClr val="tx2"/>
                </a:solidFill>
                <a:latin typeface="Courier New" panose="02070309020205020404" pitchFamily="49" charset="0"/>
              </a:rPr>
              <a:t> </a:t>
            </a:r>
            <a:r>
              <a:rPr lang="en-AU" altLang="el-GR" sz="2400" b="1" dirty="0">
                <a:solidFill>
                  <a:srgbClr val="FF0000"/>
                </a:solidFill>
                <a:latin typeface="Courier New" panose="02070309020205020404" pitchFamily="49" charset="0"/>
              </a:rPr>
              <a:t>int</a:t>
            </a:r>
            <a:r>
              <a:rPr lang="en-AU" altLang="el-GR" sz="2400" b="1" dirty="0">
                <a:solidFill>
                  <a:schemeClr val="tx2"/>
                </a:solidFill>
                <a:latin typeface="Courier New" panose="02070309020205020404" pitchFamily="49" charset="0"/>
              </a:rPr>
              <a:t> depth;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 dirty="0">
                <a:solidFill>
                  <a:schemeClr val="tx2"/>
                </a:solidFill>
                <a:latin typeface="Courier New" panose="02070309020205020404" pitchFamily="49" charset="0"/>
              </a:rPr>
              <a:t>   </a:t>
            </a:r>
            <a:r>
              <a:rPr lang="en-AU" altLang="el-GR" sz="2400" b="1" dirty="0">
                <a:solidFill>
                  <a:srgbClr val="7030A0"/>
                </a:solidFill>
                <a:latin typeface="Courier New" panose="02070309020205020404" pitchFamily="49" charset="0"/>
              </a:rPr>
              <a:t>private</a:t>
            </a:r>
            <a:r>
              <a:rPr lang="en-AU" altLang="el-GR" sz="2400" b="1" dirty="0">
                <a:solidFill>
                  <a:schemeClr val="tx2"/>
                </a:solidFill>
                <a:latin typeface="Courier New" panose="02070309020205020404" pitchFamily="49" charset="0"/>
              </a:rPr>
              <a:t> </a:t>
            </a:r>
            <a:r>
              <a:rPr lang="en-AU" altLang="el-GR" sz="2400" b="1" dirty="0">
                <a:solidFill>
                  <a:srgbClr val="FF0000"/>
                </a:solidFill>
                <a:latin typeface="Courier New" panose="02070309020205020404" pitchFamily="49" charset="0"/>
              </a:rPr>
              <a:t>int</a:t>
            </a:r>
            <a:r>
              <a:rPr lang="en-AU" altLang="el-GR" sz="2400" b="1" dirty="0">
                <a:solidFill>
                  <a:schemeClr val="tx2"/>
                </a:solidFill>
                <a:latin typeface="Courier New" panose="02070309020205020404" pitchFamily="49" charset="0"/>
              </a:rPr>
              <a:t> width;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 dirty="0">
                <a:solidFill>
                  <a:schemeClr val="tx2"/>
                </a:solidFill>
                <a:latin typeface="Courier New" panose="02070309020205020404" pitchFamily="49" charset="0"/>
              </a:rPr>
              <a:t>   ...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 dirty="0">
                <a:solidFill>
                  <a:schemeClr val="tx2"/>
                </a:solidFill>
                <a:latin typeface="Courier New" panose="02070309020205020404" pitchFamily="49" charset="0"/>
              </a:rPr>
              <a:t>   </a:t>
            </a:r>
            <a:r>
              <a:rPr lang="en-AU" altLang="el-GR" sz="2400" b="1" dirty="0">
                <a:solidFill>
                  <a:srgbClr val="7030A0"/>
                </a:solidFill>
                <a:latin typeface="Courier New" panose="02070309020205020404" pitchFamily="49" charset="0"/>
              </a:rPr>
              <a:t>public</a:t>
            </a:r>
            <a:r>
              <a:rPr lang="en-AU" altLang="el-GR" sz="2400" b="1" dirty="0">
                <a:solidFill>
                  <a:schemeClr val="tx2"/>
                </a:solidFill>
                <a:latin typeface="Courier New" panose="02070309020205020404" pitchFamily="49" charset="0"/>
              </a:rPr>
              <a:t> </a:t>
            </a:r>
            <a:r>
              <a:rPr lang="en-AU" altLang="el-GR" sz="2400" b="1" dirty="0">
                <a:solidFill>
                  <a:srgbClr val="FF0000"/>
                </a:solidFill>
                <a:latin typeface="Courier New" panose="02070309020205020404" pitchFamily="49" charset="0"/>
              </a:rPr>
              <a:t>int</a:t>
            </a:r>
            <a:r>
              <a:rPr lang="en-AU" altLang="el-GR" sz="2400" b="1" dirty="0">
                <a:solidFill>
                  <a:schemeClr val="tx2"/>
                </a:solidFill>
                <a:latin typeface="Courier New" panose="02070309020205020404" pitchFamily="49" charset="0"/>
              </a:rPr>
              <a:t> </a:t>
            </a:r>
            <a:r>
              <a:rPr lang="en-AU" altLang="el-GR" sz="2400" b="1" dirty="0" err="1">
                <a:solidFill>
                  <a:schemeClr val="tx2"/>
                </a:solidFill>
                <a:latin typeface="Courier New" panose="02070309020205020404" pitchFamily="49" charset="0"/>
              </a:rPr>
              <a:t>getSurfaceArea</a:t>
            </a:r>
            <a:r>
              <a:rPr lang="en-AU" altLang="el-GR" sz="2400" b="1" dirty="0">
                <a:solidFill>
                  <a:schemeClr val="tx2"/>
                </a:solidFill>
                <a:latin typeface="Courier New" panose="02070309020205020404" pitchFamily="49" charset="0"/>
              </a:rPr>
              <a:t>()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 dirty="0">
                <a:solidFill>
                  <a:schemeClr val="tx2"/>
                </a:solidFill>
                <a:latin typeface="Courier New" panose="02070309020205020404" pitchFamily="49" charset="0"/>
              </a:rPr>
              <a:t>   {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 dirty="0">
                <a:solidFill>
                  <a:schemeClr val="tx2"/>
                </a:solidFill>
                <a:latin typeface="Courier New" panose="02070309020205020404" pitchFamily="49" charset="0"/>
              </a:rPr>
              <a:t>      </a:t>
            </a:r>
            <a:r>
              <a:rPr lang="en-AU" altLang="el-GR" sz="2400" b="1" dirty="0">
                <a:solidFill>
                  <a:srgbClr val="7030A0"/>
                </a:solidFill>
                <a:latin typeface="Courier New" panose="02070309020205020404" pitchFamily="49" charset="0"/>
              </a:rPr>
              <a:t>return</a:t>
            </a:r>
            <a:r>
              <a:rPr lang="en-AU" altLang="el-GR" sz="2400" b="1" dirty="0">
                <a:solidFill>
                  <a:schemeClr val="tx2"/>
                </a:solidFill>
                <a:latin typeface="Courier New" panose="02070309020205020404" pitchFamily="49" charset="0"/>
              </a:rPr>
              <a:t>   height * width * 2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 dirty="0">
                <a:solidFill>
                  <a:schemeClr val="tx2"/>
                </a:solidFill>
                <a:latin typeface="Courier New" panose="02070309020205020404" pitchFamily="49" charset="0"/>
              </a:rPr>
              <a:t>             + height * depth * 2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 dirty="0">
                <a:solidFill>
                  <a:schemeClr val="tx2"/>
                </a:solidFill>
                <a:latin typeface="Courier New" panose="02070309020205020404" pitchFamily="49" charset="0"/>
              </a:rPr>
              <a:t>             + width * depth * 2;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 dirty="0">
                <a:solidFill>
                  <a:schemeClr val="tx2"/>
                </a:solidFill>
                <a:latin typeface="Courier New" panose="02070309020205020404" pitchFamily="49" charset="0"/>
              </a:rPr>
              <a:t>   }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 dirty="0">
                <a:solidFill>
                  <a:schemeClr val="tx2"/>
                </a:solidFill>
                <a:latin typeface="Courier New" panose="02070309020205020404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: Στρογγύλεμα γωνιών 1">
            <a:extLst>
              <a:ext uri="{FF2B5EF4-FFF2-40B4-BE49-F238E27FC236}">
                <a16:creationId xmlns:a16="http://schemas.microsoft.com/office/drawing/2014/main" id="{07410A31-80BF-96AC-0813-DC05056639C0}"/>
              </a:ext>
            </a:extLst>
          </p:cNvPr>
          <p:cNvSpPr/>
          <p:nvPr/>
        </p:nvSpPr>
        <p:spPr bwMode="auto">
          <a:xfrm>
            <a:off x="395536" y="1268760"/>
            <a:ext cx="7776864" cy="4968000"/>
          </a:xfrm>
          <a:prstGeom prst="roundRect">
            <a:avLst>
              <a:gd name="adj" fmla="val 3038"/>
            </a:avLst>
          </a:prstGeom>
          <a:solidFill>
            <a:srgbClr val="CCFFCC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Ορθογώνιο: Στρογγύλεμα γωνιών 2">
            <a:extLst>
              <a:ext uri="{FF2B5EF4-FFF2-40B4-BE49-F238E27FC236}">
                <a16:creationId xmlns:a16="http://schemas.microsoft.com/office/drawing/2014/main" id="{39551369-2AFB-D4EC-8EED-98B61D851D2E}"/>
              </a:ext>
            </a:extLst>
          </p:cNvPr>
          <p:cNvSpPr/>
          <p:nvPr/>
        </p:nvSpPr>
        <p:spPr bwMode="auto">
          <a:xfrm>
            <a:off x="467544" y="1340768"/>
            <a:ext cx="7632848" cy="4824536"/>
          </a:xfrm>
          <a:prstGeom prst="roundRect">
            <a:avLst>
              <a:gd name="adj" fmla="val 3658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Ορθογώνιο: Στρογγύλεμα γωνιών 3">
            <a:extLst>
              <a:ext uri="{FF2B5EF4-FFF2-40B4-BE49-F238E27FC236}">
                <a16:creationId xmlns:a16="http://schemas.microsoft.com/office/drawing/2014/main" id="{2D79681D-D4D7-0322-06AF-A91286CEA8E3}"/>
              </a:ext>
            </a:extLst>
          </p:cNvPr>
          <p:cNvSpPr/>
          <p:nvPr/>
        </p:nvSpPr>
        <p:spPr bwMode="auto">
          <a:xfrm>
            <a:off x="611560" y="1484784"/>
            <a:ext cx="7416824" cy="4608512"/>
          </a:xfrm>
          <a:prstGeom prst="roundRect">
            <a:avLst>
              <a:gd name="adj" fmla="val 5878"/>
            </a:avLst>
          </a:prstGeom>
          <a:solidFill>
            <a:srgbClr val="FFFF99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Ορθογώνιο: Στρογγύλεμα γωνιών 4">
            <a:extLst>
              <a:ext uri="{FF2B5EF4-FFF2-40B4-BE49-F238E27FC236}">
                <a16:creationId xmlns:a16="http://schemas.microsoft.com/office/drawing/2014/main" id="{919BD018-D58F-F168-A53D-1A88AB83F868}"/>
              </a:ext>
            </a:extLst>
          </p:cNvPr>
          <p:cNvSpPr/>
          <p:nvPr/>
        </p:nvSpPr>
        <p:spPr bwMode="auto">
          <a:xfrm>
            <a:off x="1187624" y="2276872"/>
            <a:ext cx="6480720" cy="3384376"/>
          </a:xfrm>
          <a:prstGeom prst="roundRect">
            <a:avLst>
              <a:gd name="adj" fmla="val 3658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/>
              <a:t>Παράδειγμα με τοπικές μεταβλητές</a:t>
            </a:r>
            <a:endParaRPr lang="en-AU" altLang="el-GR" sz="3600"/>
          </a:p>
        </p:txBody>
      </p:sp>
      <p:sp>
        <p:nvSpPr>
          <p:cNvPr id="9219" name="Text Box 4"/>
          <p:cNvSpPr txBox="1">
            <a:spLocks noChangeArrowheads="1"/>
          </p:cNvSpPr>
          <p:nvPr/>
        </p:nvSpPr>
        <p:spPr bwMode="auto">
          <a:xfrm>
            <a:off x="685800" y="1600200"/>
            <a:ext cx="7620000" cy="446635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8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 dirty="0">
                <a:solidFill>
                  <a:srgbClr val="7030A0"/>
                </a:solidFill>
                <a:latin typeface="Courier New" panose="02070309020205020404" pitchFamily="49" charset="0"/>
              </a:rPr>
              <a:t>public</a:t>
            </a:r>
            <a:r>
              <a:rPr lang="en-AU" altLang="el-GR" sz="2400" b="1" dirty="0">
                <a:solidFill>
                  <a:schemeClr val="tx2"/>
                </a:solidFill>
                <a:latin typeface="Courier New" panose="02070309020205020404" pitchFamily="49" charset="0"/>
              </a:rPr>
              <a:t> </a:t>
            </a:r>
            <a:r>
              <a:rPr lang="en-AU" altLang="el-GR" sz="2400" b="1" dirty="0">
                <a:solidFill>
                  <a:srgbClr val="FF0000"/>
                </a:solidFill>
                <a:latin typeface="Courier New" panose="02070309020205020404" pitchFamily="49" charset="0"/>
              </a:rPr>
              <a:t>int</a:t>
            </a:r>
            <a:r>
              <a:rPr lang="en-AU" altLang="el-GR" sz="2400" b="1" dirty="0">
                <a:solidFill>
                  <a:schemeClr val="tx2"/>
                </a:solidFill>
                <a:latin typeface="Courier New" panose="02070309020205020404" pitchFamily="49" charset="0"/>
              </a:rPr>
              <a:t> </a:t>
            </a:r>
            <a:r>
              <a:rPr lang="en-AU" altLang="el-GR" sz="2400" b="1" dirty="0" err="1">
                <a:solidFill>
                  <a:schemeClr val="tx2"/>
                </a:solidFill>
                <a:latin typeface="Courier New" panose="02070309020205020404" pitchFamily="49" charset="0"/>
              </a:rPr>
              <a:t>getSurfaceArea</a:t>
            </a:r>
            <a:r>
              <a:rPr lang="en-AU" altLang="el-GR" sz="2400" b="1" dirty="0">
                <a:solidFill>
                  <a:schemeClr val="tx2"/>
                </a:solidFill>
                <a:latin typeface="Courier New" panose="02070309020205020404" pitchFamily="49" charset="0"/>
              </a:rPr>
              <a:t>()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 dirty="0">
                <a:solidFill>
                  <a:schemeClr val="tx2"/>
                </a:solidFill>
                <a:latin typeface="Courier New" panose="02070309020205020404" pitchFamily="49" charset="0"/>
              </a:rPr>
              <a:t>{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 dirty="0">
                <a:solidFill>
                  <a:schemeClr val="tx2"/>
                </a:solidFill>
                <a:latin typeface="Courier New" panose="02070309020205020404" pitchFamily="49" charset="0"/>
              </a:rPr>
              <a:t>   </a:t>
            </a:r>
            <a:r>
              <a:rPr lang="en-AU" altLang="el-GR" sz="2400" b="1" dirty="0">
                <a:solidFill>
                  <a:srgbClr val="FF0000"/>
                </a:solidFill>
                <a:latin typeface="Courier New" panose="02070309020205020404" pitchFamily="49" charset="0"/>
              </a:rPr>
              <a:t>int</a:t>
            </a:r>
            <a:r>
              <a:rPr lang="en-AU" altLang="el-GR" sz="2400" b="1" dirty="0">
                <a:solidFill>
                  <a:schemeClr val="tx2"/>
                </a:solidFill>
                <a:latin typeface="Courier New" panose="02070309020205020404" pitchFamily="49" charset="0"/>
              </a:rPr>
              <a:t> front;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 dirty="0">
                <a:solidFill>
                  <a:schemeClr val="tx2"/>
                </a:solidFill>
                <a:latin typeface="Courier New" panose="02070309020205020404" pitchFamily="49" charset="0"/>
              </a:rPr>
              <a:t>   </a:t>
            </a:r>
            <a:r>
              <a:rPr lang="en-AU" altLang="el-GR" sz="2400" b="1" dirty="0">
                <a:solidFill>
                  <a:srgbClr val="FF0000"/>
                </a:solidFill>
                <a:latin typeface="Courier New" panose="02070309020205020404" pitchFamily="49" charset="0"/>
              </a:rPr>
              <a:t>int</a:t>
            </a:r>
            <a:r>
              <a:rPr lang="en-AU" altLang="el-GR" sz="2400" b="1" dirty="0">
                <a:solidFill>
                  <a:schemeClr val="tx2"/>
                </a:solidFill>
                <a:latin typeface="Courier New" panose="02070309020205020404" pitchFamily="49" charset="0"/>
              </a:rPr>
              <a:t> side;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 dirty="0">
                <a:solidFill>
                  <a:schemeClr val="tx2"/>
                </a:solidFill>
                <a:latin typeface="Courier New" panose="02070309020205020404" pitchFamily="49" charset="0"/>
              </a:rPr>
              <a:t>   </a:t>
            </a:r>
            <a:r>
              <a:rPr lang="en-AU" altLang="el-GR" sz="2400" b="1" dirty="0">
                <a:solidFill>
                  <a:srgbClr val="FF0000"/>
                </a:solidFill>
                <a:latin typeface="Courier New" panose="02070309020205020404" pitchFamily="49" charset="0"/>
              </a:rPr>
              <a:t>int </a:t>
            </a:r>
            <a:r>
              <a:rPr lang="en-AU" altLang="el-GR" sz="2400" b="1" dirty="0">
                <a:solidFill>
                  <a:schemeClr val="tx2"/>
                </a:solidFill>
                <a:latin typeface="Courier New" panose="02070309020205020404" pitchFamily="49" charset="0"/>
              </a:rPr>
              <a:t>top;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Monotype Sorts" charset="2"/>
              <a:buNone/>
            </a:pPr>
            <a:endParaRPr lang="en-AU" altLang="el-GR" sz="2400" b="1" dirty="0">
              <a:solidFill>
                <a:schemeClr val="tx2"/>
              </a:solidFill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 dirty="0">
                <a:solidFill>
                  <a:schemeClr val="tx2"/>
                </a:solidFill>
                <a:latin typeface="Courier New" panose="02070309020205020404" pitchFamily="49" charset="0"/>
              </a:rPr>
              <a:t>   front = height * width;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 dirty="0">
                <a:solidFill>
                  <a:schemeClr val="tx2"/>
                </a:solidFill>
                <a:latin typeface="Courier New" panose="02070309020205020404" pitchFamily="49" charset="0"/>
              </a:rPr>
              <a:t>   side = height * depth;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 dirty="0">
                <a:solidFill>
                  <a:schemeClr val="tx2"/>
                </a:solidFill>
                <a:latin typeface="Courier New" panose="02070309020205020404" pitchFamily="49" charset="0"/>
              </a:rPr>
              <a:t>   top = width * depth;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 dirty="0">
                <a:solidFill>
                  <a:schemeClr val="tx2"/>
                </a:solidFill>
                <a:latin typeface="Courier New" panose="02070309020205020404" pitchFamily="49" charset="0"/>
              </a:rPr>
              <a:t>      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 dirty="0">
                <a:solidFill>
                  <a:schemeClr val="tx2"/>
                </a:solidFill>
                <a:latin typeface="Courier New" panose="02070309020205020404" pitchFamily="49" charset="0"/>
              </a:rPr>
              <a:t>   </a:t>
            </a:r>
            <a:r>
              <a:rPr lang="en-AU" altLang="el-GR" sz="2400" b="1" dirty="0">
                <a:solidFill>
                  <a:srgbClr val="7030A0"/>
                </a:solidFill>
                <a:latin typeface="Courier New" panose="02070309020205020404" pitchFamily="49" charset="0"/>
              </a:rPr>
              <a:t>return </a:t>
            </a:r>
            <a:r>
              <a:rPr lang="en-AU" altLang="el-GR" sz="2400" b="1" dirty="0">
                <a:solidFill>
                  <a:schemeClr val="tx2"/>
                </a:solidFill>
                <a:latin typeface="Courier New" panose="02070309020205020404" pitchFamily="49" charset="0"/>
              </a:rPr>
              <a:t> (front + side + top) * 2;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 dirty="0">
                <a:solidFill>
                  <a:schemeClr val="tx2"/>
                </a:solidFill>
                <a:latin typeface="Courier New" panose="02070309020205020404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Ορθογώνιο: Στρογγύλεμα γωνιών 9">
            <a:extLst>
              <a:ext uri="{FF2B5EF4-FFF2-40B4-BE49-F238E27FC236}">
                <a16:creationId xmlns:a16="http://schemas.microsoft.com/office/drawing/2014/main" id="{271E8011-B99C-53EC-F20C-88841D26A403}"/>
              </a:ext>
            </a:extLst>
          </p:cNvPr>
          <p:cNvSpPr/>
          <p:nvPr/>
        </p:nvSpPr>
        <p:spPr bwMode="auto">
          <a:xfrm>
            <a:off x="3995936" y="2636912"/>
            <a:ext cx="4320480" cy="1872208"/>
          </a:xfrm>
          <a:prstGeom prst="roundRect">
            <a:avLst>
              <a:gd name="adj" fmla="val 3038"/>
            </a:avLst>
          </a:prstGeom>
          <a:solidFill>
            <a:srgbClr val="CCFFCC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Ορθογώνιο: Στρογγύλεμα γωνιών 10">
            <a:extLst>
              <a:ext uri="{FF2B5EF4-FFF2-40B4-BE49-F238E27FC236}">
                <a16:creationId xmlns:a16="http://schemas.microsoft.com/office/drawing/2014/main" id="{4D4C26A4-C28B-7D08-92FF-2034C96F699A}"/>
              </a:ext>
            </a:extLst>
          </p:cNvPr>
          <p:cNvSpPr/>
          <p:nvPr/>
        </p:nvSpPr>
        <p:spPr bwMode="auto">
          <a:xfrm>
            <a:off x="4067944" y="2708920"/>
            <a:ext cx="4176464" cy="1728192"/>
          </a:xfrm>
          <a:prstGeom prst="roundRect">
            <a:avLst>
              <a:gd name="adj" fmla="val 3658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Ορθογώνιο: Στρογγύλεμα γωνιών 11">
            <a:extLst>
              <a:ext uri="{FF2B5EF4-FFF2-40B4-BE49-F238E27FC236}">
                <a16:creationId xmlns:a16="http://schemas.microsoft.com/office/drawing/2014/main" id="{B62EEA94-D1F1-AE9A-537E-9C5DAA52D297}"/>
              </a:ext>
            </a:extLst>
          </p:cNvPr>
          <p:cNvSpPr/>
          <p:nvPr/>
        </p:nvSpPr>
        <p:spPr bwMode="auto">
          <a:xfrm>
            <a:off x="4139952" y="2780928"/>
            <a:ext cx="3456384" cy="1584175"/>
          </a:xfrm>
          <a:prstGeom prst="roundRect">
            <a:avLst>
              <a:gd name="adj" fmla="val 8729"/>
            </a:avLst>
          </a:prstGeom>
          <a:solidFill>
            <a:srgbClr val="FFFF99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Ορθογώνιο: Στρογγύλεμα γωνιών 12">
            <a:extLst>
              <a:ext uri="{FF2B5EF4-FFF2-40B4-BE49-F238E27FC236}">
                <a16:creationId xmlns:a16="http://schemas.microsoft.com/office/drawing/2014/main" id="{72C0992D-078A-A319-9581-4C48156CF432}"/>
              </a:ext>
            </a:extLst>
          </p:cNvPr>
          <p:cNvSpPr/>
          <p:nvPr/>
        </p:nvSpPr>
        <p:spPr bwMode="auto">
          <a:xfrm>
            <a:off x="4198104" y="2880646"/>
            <a:ext cx="3326224" cy="1384740"/>
          </a:xfrm>
          <a:prstGeom prst="roundRect">
            <a:avLst>
              <a:gd name="adj" fmla="val 3658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Ορθογώνιο: Στρογγύλεμα γωνιών 5">
            <a:extLst>
              <a:ext uri="{FF2B5EF4-FFF2-40B4-BE49-F238E27FC236}">
                <a16:creationId xmlns:a16="http://schemas.microsoft.com/office/drawing/2014/main" id="{80D4E647-A152-278C-2350-92849FD1EE77}"/>
              </a:ext>
            </a:extLst>
          </p:cNvPr>
          <p:cNvSpPr/>
          <p:nvPr/>
        </p:nvSpPr>
        <p:spPr bwMode="auto">
          <a:xfrm>
            <a:off x="395536" y="4725144"/>
            <a:ext cx="5904656" cy="1440160"/>
          </a:xfrm>
          <a:prstGeom prst="roundRect">
            <a:avLst>
              <a:gd name="adj" fmla="val 3038"/>
            </a:avLst>
          </a:prstGeom>
          <a:solidFill>
            <a:srgbClr val="CCFFCC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Ορθογώνιο: Στρογγύλεμα γωνιών 6">
            <a:extLst>
              <a:ext uri="{FF2B5EF4-FFF2-40B4-BE49-F238E27FC236}">
                <a16:creationId xmlns:a16="http://schemas.microsoft.com/office/drawing/2014/main" id="{5780EE22-DE0A-8278-566D-42F5B37E935C}"/>
              </a:ext>
            </a:extLst>
          </p:cNvPr>
          <p:cNvSpPr/>
          <p:nvPr/>
        </p:nvSpPr>
        <p:spPr bwMode="auto">
          <a:xfrm>
            <a:off x="467544" y="4797152"/>
            <a:ext cx="5760640" cy="1296144"/>
          </a:xfrm>
          <a:prstGeom prst="roundRect">
            <a:avLst>
              <a:gd name="adj" fmla="val 3658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Ορθογώνιο: Στρογγύλεμα γωνιών 7">
            <a:extLst>
              <a:ext uri="{FF2B5EF4-FFF2-40B4-BE49-F238E27FC236}">
                <a16:creationId xmlns:a16="http://schemas.microsoft.com/office/drawing/2014/main" id="{4BA914A9-E252-CE7A-078B-17780D468F74}"/>
              </a:ext>
            </a:extLst>
          </p:cNvPr>
          <p:cNvSpPr/>
          <p:nvPr/>
        </p:nvSpPr>
        <p:spPr bwMode="auto">
          <a:xfrm>
            <a:off x="539552" y="4869161"/>
            <a:ext cx="5616624" cy="1152128"/>
          </a:xfrm>
          <a:prstGeom prst="roundRect">
            <a:avLst>
              <a:gd name="adj" fmla="val 8729"/>
            </a:avLst>
          </a:prstGeom>
          <a:solidFill>
            <a:srgbClr val="FFFF99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Ορθογώνιο: Στρογγύλεμα γωνιών 8">
            <a:extLst>
              <a:ext uri="{FF2B5EF4-FFF2-40B4-BE49-F238E27FC236}">
                <a16:creationId xmlns:a16="http://schemas.microsoft.com/office/drawing/2014/main" id="{C5637FDC-F228-E5AF-087C-6ED7E6A601A6}"/>
              </a:ext>
            </a:extLst>
          </p:cNvPr>
          <p:cNvSpPr/>
          <p:nvPr/>
        </p:nvSpPr>
        <p:spPr bwMode="auto">
          <a:xfrm>
            <a:off x="597704" y="4924580"/>
            <a:ext cx="5486464" cy="994257"/>
          </a:xfrm>
          <a:prstGeom prst="roundRect">
            <a:avLst>
              <a:gd name="adj" fmla="val 3658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Ορθογώνιο: Στρογγύλεμα γωνιών 1">
            <a:extLst>
              <a:ext uri="{FF2B5EF4-FFF2-40B4-BE49-F238E27FC236}">
                <a16:creationId xmlns:a16="http://schemas.microsoft.com/office/drawing/2014/main" id="{274E0259-3EED-F902-54F4-ACCE27B14075}"/>
              </a:ext>
            </a:extLst>
          </p:cNvPr>
          <p:cNvSpPr/>
          <p:nvPr/>
        </p:nvSpPr>
        <p:spPr bwMode="auto">
          <a:xfrm>
            <a:off x="395536" y="1772816"/>
            <a:ext cx="3528392" cy="1440160"/>
          </a:xfrm>
          <a:prstGeom prst="roundRect">
            <a:avLst>
              <a:gd name="adj" fmla="val 3038"/>
            </a:avLst>
          </a:prstGeom>
          <a:solidFill>
            <a:srgbClr val="CCFFCC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Ορθογώνιο: Στρογγύλεμα γωνιών 2">
            <a:extLst>
              <a:ext uri="{FF2B5EF4-FFF2-40B4-BE49-F238E27FC236}">
                <a16:creationId xmlns:a16="http://schemas.microsoft.com/office/drawing/2014/main" id="{3EFCA292-1058-4603-AE63-4EF18D5270CF}"/>
              </a:ext>
            </a:extLst>
          </p:cNvPr>
          <p:cNvSpPr/>
          <p:nvPr/>
        </p:nvSpPr>
        <p:spPr bwMode="auto">
          <a:xfrm>
            <a:off x="467544" y="1844824"/>
            <a:ext cx="3384376" cy="1296144"/>
          </a:xfrm>
          <a:prstGeom prst="roundRect">
            <a:avLst>
              <a:gd name="adj" fmla="val 3658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Ορθογώνιο: Στρογγύλεμα γωνιών 3">
            <a:extLst>
              <a:ext uri="{FF2B5EF4-FFF2-40B4-BE49-F238E27FC236}">
                <a16:creationId xmlns:a16="http://schemas.microsoft.com/office/drawing/2014/main" id="{A9F2A8B2-8E50-398F-6AD0-F3C19841F341}"/>
              </a:ext>
            </a:extLst>
          </p:cNvPr>
          <p:cNvSpPr/>
          <p:nvPr/>
        </p:nvSpPr>
        <p:spPr bwMode="auto">
          <a:xfrm>
            <a:off x="539552" y="1916833"/>
            <a:ext cx="3240360" cy="1152128"/>
          </a:xfrm>
          <a:prstGeom prst="roundRect">
            <a:avLst>
              <a:gd name="adj" fmla="val 8729"/>
            </a:avLst>
          </a:prstGeom>
          <a:solidFill>
            <a:srgbClr val="FFFF99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Ορθογώνιο: Στρογγύλεμα γωνιών 4">
            <a:extLst>
              <a:ext uri="{FF2B5EF4-FFF2-40B4-BE49-F238E27FC236}">
                <a16:creationId xmlns:a16="http://schemas.microsoft.com/office/drawing/2014/main" id="{BF47EA87-8585-7DE9-7D3D-DA73DF22D388}"/>
              </a:ext>
            </a:extLst>
          </p:cNvPr>
          <p:cNvSpPr/>
          <p:nvPr/>
        </p:nvSpPr>
        <p:spPr bwMode="auto">
          <a:xfrm>
            <a:off x="597704" y="1972252"/>
            <a:ext cx="3060000" cy="994257"/>
          </a:xfrm>
          <a:prstGeom prst="roundRect">
            <a:avLst>
              <a:gd name="adj" fmla="val 3658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/>
              <a:t>Τοπικές μεταβλητές </a:t>
            </a:r>
            <a:endParaRPr lang="en-AU" altLang="el-GR" sz="3600"/>
          </a:p>
        </p:txBody>
      </p:sp>
      <p:sp>
        <p:nvSpPr>
          <p:cNvPr id="10243" name="Text Box 4"/>
          <p:cNvSpPr txBox="1">
            <a:spLocks noChangeArrowheads="1"/>
          </p:cNvSpPr>
          <p:nvPr/>
        </p:nvSpPr>
        <p:spPr bwMode="auto">
          <a:xfrm>
            <a:off x="533400" y="1932710"/>
            <a:ext cx="3200400" cy="114236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8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 dirty="0">
                <a:solidFill>
                  <a:srgbClr val="FF0000"/>
                </a:solidFill>
                <a:latin typeface="Courier New" panose="02070309020205020404" pitchFamily="49" charset="0"/>
              </a:rPr>
              <a:t>int</a:t>
            </a:r>
            <a:r>
              <a:rPr lang="en-AU" altLang="el-GR" sz="2400" b="1" dirty="0">
                <a:solidFill>
                  <a:schemeClr val="tx2"/>
                </a:solidFill>
                <a:latin typeface="Courier New" panose="02070309020205020404" pitchFamily="49" charset="0"/>
              </a:rPr>
              <a:t> length;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 dirty="0">
                <a:solidFill>
                  <a:schemeClr val="tx2"/>
                </a:solidFill>
                <a:latin typeface="Courier New" panose="02070309020205020404" pitchFamily="49" charset="0"/>
              </a:rPr>
              <a:t>String name;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 dirty="0">
                <a:solidFill>
                  <a:schemeClr val="tx2"/>
                </a:solidFill>
                <a:latin typeface="Courier New" panose="02070309020205020404" pitchFamily="49" charset="0"/>
              </a:rPr>
              <a:t>Person father;</a:t>
            </a:r>
          </a:p>
        </p:txBody>
      </p:sp>
      <p:sp>
        <p:nvSpPr>
          <p:cNvPr id="10244" name="Text Box 5"/>
          <p:cNvSpPr txBox="1">
            <a:spLocks noChangeArrowheads="1"/>
          </p:cNvSpPr>
          <p:nvPr/>
        </p:nvSpPr>
        <p:spPr bwMode="auto">
          <a:xfrm>
            <a:off x="533400" y="4876800"/>
            <a:ext cx="5638800" cy="114236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8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 dirty="0">
                <a:solidFill>
                  <a:srgbClr val="FF0000"/>
                </a:solidFill>
                <a:latin typeface="Courier New" panose="02070309020205020404" pitchFamily="49" charset="0"/>
              </a:rPr>
              <a:t>int</a:t>
            </a:r>
            <a:r>
              <a:rPr lang="en-AU" altLang="el-GR" sz="2400" b="1" dirty="0">
                <a:solidFill>
                  <a:schemeClr val="tx2"/>
                </a:solidFill>
                <a:latin typeface="Courier New" panose="02070309020205020404" pitchFamily="49" charset="0"/>
              </a:rPr>
              <a:t> length = 0;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 dirty="0">
                <a:solidFill>
                  <a:schemeClr val="tx2"/>
                </a:solidFill>
                <a:latin typeface="Courier New" panose="02070309020205020404" pitchFamily="49" charset="0"/>
              </a:rPr>
              <a:t>String name = </a:t>
            </a:r>
            <a:r>
              <a:rPr lang="en-AU" altLang="el-GR" sz="2400" b="1" dirty="0">
                <a:solidFill>
                  <a:srgbClr val="00B050"/>
                </a:solidFill>
                <a:latin typeface="Courier New" panose="02070309020205020404" pitchFamily="49" charset="0"/>
              </a:rPr>
              <a:t>"Fred"</a:t>
            </a:r>
            <a:r>
              <a:rPr lang="en-AU" altLang="el-GR" sz="2400" b="1" dirty="0">
                <a:solidFill>
                  <a:schemeClr val="tx2"/>
                </a:solidFill>
                <a:latin typeface="Courier New" panose="02070309020205020404" pitchFamily="49" charset="0"/>
              </a:rPr>
              <a:t>;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 dirty="0">
                <a:solidFill>
                  <a:schemeClr val="tx2"/>
                </a:solidFill>
                <a:latin typeface="Courier New" panose="02070309020205020404" pitchFamily="49" charset="0"/>
              </a:rPr>
              <a:t>Person father = </a:t>
            </a:r>
            <a:r>
              <a:rPr lang="en-AU" altLang="el-GR" sz="2400" b="1" dirty="0">
                <a:solidFill>
                  <a:srgbClr val="7030A0"/>
                </a:solidFill>
                <a:latin typeface="Courier New" panose="02070309020205020404" pitchFamily="49" charset="0"/>
              </a:rPr>
              <a:t>new</a:t>
            </a:r>
            <a:r>
              <a:rPr lang="en-AU" altLang="el-GR" sz="2400" b="1" dirty="0">
                <a:solidFill>
                  <a:schemeClr val="tx2"/>
                </a:solidFill>
                <a:latin typeface="Courier New" panose="02070309020205020404" pitchFamily="49" charset="0"/>
              </a:rPr>
              <a:t> Person();</a:t>
            </a:r>
          </a:p>
        </p:txBody>
      </p:sp>
      <p:sp>
        <p:nvSpPr>
          <p:cNvPr id="10245" name="Text Box 6"/>
          <p:cNvSpPr txBox="1">
            <a:spLocks noChangeArrowheads="1"/>
          </p:cNvSpPr>
          <p:nvPr/>
        </p:nvSpPr>
        <p:spPr bwMode="auto">
          <a:xfrm>
            <a:off x="4191000" y="2845586"/>
            <a:ext cx="4114800" cy="151169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8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 dirty="0">
                <a:solidFill>
                  <a:srgbClr val="FF0000"/>
                </a:solidFill>
                <a:latin typeface="Courier New" panose="02070309020205020404" pitchFamily="49" charset="0"/>
              </a:rPr>
              <a:t>int</a:t>
            </a:r>
            <a:r>
              <a:rPr lang="en-AU" altLang="el-GR" sz="2400" b="1" dirty="0">
                <a:solidFill>
                  <a:schemeClr val="tx2"/>
                </a:solidFill>
                <a:latin typeface="Courier New" panose="02070309020205020404" pitchFamily="49" charset="0"/>
              </a:rPr>
              <a:t> length;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 dirty="0">
                <a:solidFill>
                  <a:srgbClr val="FF0000"/>
                </a:solidFill>
                <a:latin typeface="Courier New" panose="02070309020205020404" pitchFamily="49" charset="0"/>
              </a:rPr>
              <a:t>int</a:t>
            </a:r>
            <a:r>
              <a:rPr lang="en-AU" altLang="el-GR" sz="2400" b="1" dirty="0">
                <a:solidFill>
                  <a:schemeClr val="tx2"/>
                </a:solidFill>
                <a:latin typeface="Courier New" panose="02070309020205020404" pitchFamily="49" charset="0"/>
              </a:rPr>
              <a:t> max;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Monotype Sorts" charset="2"/>
              <a:buNone/>
            </a:pPr>
            <a:endParaRPr lang="en-AU" altLang="el-GR" sz="2400" b="1" dirty="0">
              <a:solidFill>
                <a:schemeClr val="tx2"/>
              </a:solidFill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 dirty="0">
                <a:solidFill>
                  <a:schemeClr val="tx2"/>
                </a:solidFill>
                <a:latin typeface="Courier New" panose="02070309020205020404" pitchFamily="49" charset="0"/>
              </a:rPr>
              <a:t>max = length * 2;</a:t>
            </a:r>
          </a:p>
        </p:txBody>
      </p:sp>
      <p:sp>
        <p:nvSpPr>
          <p:cNvPr id="10246" name="Text Box 7"/>
          <p:cNvSpPr txBox="1">
            <a:spLocks noChangeArrowheads="1"/>
          </p:cNvSpPr>
          <p:nvPr/>
        </p:nvSpPr>
        <p:spPr bwMode="auto">
          <a:xfrm>
            <a:off x="533400" y="1340768"/>
            <a:ext cx="1274387" cy="4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l-GR" altLang="el-GR" sz="2400" i="1" dirty="0">
                <a:solidFill>
                  <a:srgbClr val="0070C0"/>
                </a:solidFill>
                <a:latin typeface="Times" panose="02020603050405020304" pitchFamily="18" charset="0"/>
              </a:rPr>
              <a:t>Δήλωση</a:t>
            </a:r>
            <a:r>
              <a:rPr lang="en-AU" altLang="el-GR" sz="2400" i="1" dirty="0">
                <a:solidFill>
                  <a:srgbClr val="0070C0"/>
                </a:solidFill>
                <a:latin typeface="Times" panose="02020603050405020304" pitchFamily="18" charset="0"/>
              </a:rPr>
              <a:t>:</a:t>
            </a:r>
          </a:p>
        </p:txBody>
      </p:sp>
      <p:sp>
        <p:nvSpPr>
          <p:cNvPr id="10247" name="Text Box 8"/>
          <p:cNvSpPr txBox="1">
            <a:spLocks noChangeArrowheads="1"/>
          </p:cNvSpPr>
          <p:nvPr/>
        </p:nvSpPr>
        <p:spPr bwMode="auto">
          <a:xfrm>
            <a:off x="533400" y="4293096"/>
            <a:ext cx="3383939" cy="4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l-GR" altLang="el-GR" sz="2400" i="1" dirty="0">
                <a:solidFill>
                  <a:schemeClr val="tx2"/>
                </a:solidFill>
                <a:latin typeface="Times" panose="02020603050405020304" pitchFamily="18" charset="0"/>
              </a:rPr>
              <a:t>Δήλωση με </a:t>
            </a:r>
            <a:r>
              <a:rPr lang="el-GR" altLang="el-GR" sz="2400" i="1" dirty="0">
                <a:solidFill>
                  <a:srgbClr val="0070C0"/>
                </a:solidFill>
                <a:latin typeface="Times" panose="02020603050405020304" pitchFamily="18" charset="0"/>
              </a:rPr>
              <a:t>αρχικοποίηση</a:t>
            </a:r>
            <a:r>
              <a:rPr lang="en-AU" altLang="el-GR" sz="2400" i="1" dirty="0">
                <a:solidFill>
                  <a:srgbClr val="0070C0"/>
                </a:solidFill>
                <a:latin typeface="Times" panose="02020603050405020304" pitchFamily="18" charset="0"/>
              </a:rPr>
              <a:t>:</a:t>
            </a:r>
          </a:p>
        </p:txBody>
      </p:sp>
      <p:sp>
        <p:nvSpPr>
          <p:cNvPr id="10248" name="Text Box 11"/>
          <p:cNvSpPr txBox="1">
            <a:spLocks noChangeArrowheads="1"/>
          </p:cNvSpPr>
          <p:nvPr/>
        </p:nvSpPr>
        <p:spPr bwMode="auto">
          <a:xfrm>
            <a:off x="4191000" y="2286000"/>
            <a:ext cx="3938588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l-GR" altLang="el-GR" sz="2000" i="1" dirty="0">
                <a:solidFill>
                  <a:srgbClr val="C00000"/>
                </a:solidFill>
                <a:latin typeface="Times" panose="02020603050405020304" pitchFamily="18" charset="0"/>
              </a:rPr>
              <a:t>Σφάλμα </a:t>
            </a:r>
            <a:r>
              <a:rPr lang="el-GR" altLang="el-GR" sz="2000" i="1" dirty="0">
                <a:solidFill>
                  <a:schemeClr val="tx2"/>
                </a:solidFill>
                <a:latin typeface="Times" panose="02020603050405020304" pitchFamily="18" charset="0"/>
              </a:rPr>
              <a:t>– χρήση χωρίς αρχικοποίηση</a:t>
            </a:r>
            <a:endParaRPr lang="en-AU" altLang="el-GR" sz="2000" i="1" dirty="0">
              <a:solidFill>
                <a:schemeClr val="tx2"/>
              </a:solidFill>
              <a:latin typeface="Times" panose="02020603050405020304" pitchFamily="18" charset="0"/>
            </a:endParaRPr>
          </a:p>
        </p:txBody>
      </p:sp>
      <p:graphicFrame>
        <p:nvGraphicFramePr>
          <p:cNvPr id="10249" name="Object 12"/>
          <p:cNvGraphicFramePr>
            <a:graphicFrameLocks noChangeAspect="1"/>
          </p:cNvGraphicFramePr>
          <p:nvPr/>
        </p:nvGraphicFramePr>
        <p:xfrm>
          <a:off x="7696200" y="2895600"/>
          <a:ext cx="1250950" cy="1231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4025900" imgH="3962400" progId="MS_ClipArt_Gallery">
                  <p:embed/>
                </p:oleObj>
              </mc:Choice>
              <mc:Fallback>
                <p:oleObj r:id="rId2" imgW="4025900" imgH="3962400" progId="MS_ClipArt_Gallery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96200" y="2895600"/>
                        <a:ext cx="1250950" cy="1231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Ορθογώνιο: Στρογγύλεμα γωνιών 5">
            <a:extLst>
              <a:ext uri="{FF2B5EF4-FFF2-40B4-BE49-F238E27FC236}">
                <a16:creationId xmlns:a16="http://schemas.microsoft.com/office/drawing/2014/main" id="{A0B4FA63-F9D0-8389-A4B9-0C4BED568648}"/>
              </a:ext>
            </a:extLst>
          </p:cNvPr>
          <p:cNvSpPr/>
          <p:nvPr/>
        </p:nvSpPr>
        <p:spPr bwMode="auto">
          <a:xfrm>
            <a:off x="251520" y="1556792"/>
            <a:ext cx="7488832" cy="3816424"/>
          </a:xfrm>
          <a:prstGeom prst="roundRect">
            <a:avLst>
              <a:gd name="adj" fmla="val 3038"/>
            </a:avLst>
          </a:prstGeom>
          <a:solidFill>
            <a:srgbClr val="CCFFCC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Ορθογώνιο: Στρογγύλεμα γωνιών 6">
            <a:extLst>
              <a:ext uri="{FF2B5EF4-FFF2-40B4-BE49-F238E27FC236}">
                <a16:creationId xmlns:a16="http://schemas.microsoft.com/office/drawing/2014/main" id="{37290966-B24C-CBDA-6B6A-C3E4AD655CCB}"/>
              </a:ext>
            </a:extLst>
          </p:cNvPr>
          <p:cNvSpPr/>
          <p:nvPr/>
        </p:nvSpPr>
        <p:spPr bwMode="auto">
          <a:xfrm>
            <a:off x="395536" y="1700808"/>
            <a:ext cx="7272808" cy="3456384"/>
          </a:xfrm>
          <a:prstGeom prst="roundRect">
            <a:avLst>
              <a:gd name="adj" fmla="val 3658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Ορθογώνιο: Στρογγύλεμα γωνιών 7">
            <a:extLst>
              <a:ext uri="{FF2B5EF4-FFF2-40B4-BE49-F238E27FC236}">
                <a16:creationId xmlns:a16="http://schemas.microsoft.com/office/drawing/2014/main" id="{9D1D5EB3-D1B9-A9D1-C964-68187E4CB6B8}"/>
              </a:ext>
            </a:extLst>
          </p:cNvPr>
          <p:cNvSpPr/>
          <p:nvPr/>
        </p:nvSpPr>
        <p:spPr bwMode="auto">
          <a:xfrm>
            <a:off x="539552" y="1844824"/>
            <a:ext cx="7056784" cy="3168352"/>
          </a:xfrm>
          <a:prstGeom prst="roundRect">
            <a:avLst>
              <a:gd name="adj" fmla="val 5878"/>
            </a:avLst>
          </a:prstGeom>
          <a:solidFill>
            <a:srgbClr val="FFFF99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Ορθογώνιο: Στρογγύλεμα γωνιών 8">
            <a:extLst>
              <a:ext uri="{FF2B5EF4-FFF2-40B4-BE49-F238E27FC236}">
                <a16:creationId xmlns:a16="http://schemas.microsoft.com/office/drawing/2014/main" id="{F0314263-4197-1E99-DDD9-CA4E87A5808F}"/>
              </a:ext>
            </a:extLst>
          </p:cNvPr>
          <p:cNvSpPr/>
          <p:nvPr/>
        </p:nvSpPr>
        <p:spPr bwMode="auto">
          <a:xfrm>
            <a:off x="1187624" y="2780928"/>
            <a:ext cx="6264696" cy="1944216"/>
          </a:xfrm>
          <a:prstGeom prst="roundRect">
            <a:avLst>
              <a:gd name="adj" fmla="val 3658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26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533400" y="501650"/>
            <a:ext cx="8077200" cy="565150"/>
          </a:xfrm>
        </p:spPr>
        <p:txBody>
          <a:bodyPr/>
          <a:lstStyle/>
          <a:p>
            <a:r>
              <a:rPr lang="el-GR" altLang="el-GR" sz="3600"/>
              <a:t>Παράδειγμα με τοπικές μεταβλητές </a:t>
            </a:r>
            <a:r>
              <a:rPr lang="en-AU" altLang="el-GR" sz="3600"/>
              <a:t>(2)</a:t>
            </a:r>
          </a:p>
        </p:txBody>
      </p:sp>
      <p:sp>
        <p:nvSpPr>
          <p:cNvPr id="11267" name="Text Box 1027"/>
          <p:cNvSpPr txBox="1">
            <a:spLocks noChangeArrowheads="1"/>
          </p:cNvSpPr>
          <p:nvPr/>
        </p:nvSpPr>
        <p:spPr bwMode="auto">
          <a:xfrm>
            <a:off x="685800" y="2057400"/>
            <a:ext cx="7620000" cy="298902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8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 dirty="0">
                <a:solidFill>
                  <a:srgbClr val="7030A0"/>
                </a:solidFill>
                <a:latin typeface="Courier New" panose="02070309020205020404" pitchFamily="49" charset="0"/>
              </a:rPr>
              <a:t>public</a:t>
            </a:r>
            <a:r>
              <a:rPr lang="en-AU" altLang="el-GR" sz="2400" b="1" dirty="0">
                <a:solidFill>
                  <a:schemeClr val="tx2"/>
                </a:solidFill>
                <a:latin typeface="Courier New" panose="02070309020205020404" pitchFamily="49" charset="0"/>
              </a:rPr>
              <a:t> </a:t>
            </a:r>
            <a:r>
              <a:rPr lang="en-AU" altLang="el-GR" sz="2400" b="1" dirty="0">
                <a:solidFill>
                  <a:srgbClr val="FF0000"/>
                </a:solidFill>
                <a:latin typeface="Courier New" panose="02070309020205020404" pitchFamily="49" charset="0"/>
              </a:rPr>
              <a:t>int</a:t>
            </a:r>
            <a:r>
              <a:rPr lang="en-AU" altLang="el-GR" sz="2400" b="1" dirty="0">
                <a:solidFill>
                  <a:schemeClr val="tx2"/>
                </a:solidFill>
                <a:latin typeface="Courier New" panose="02070309020205020404" pitchFamily="49" charset="0"/>
              </a:rPr>
              <a:t> </a:t>
            </a:r>
            <a:r>
              <a:rPr lang="en-AU" altLang="el-GR" sz="2400" b="1" dirty="0" err="1">
                <a:solidFill>
                  <a:schemeClr val="tx2"/>
                </a:solidFill>
                <a:latin typeface="Courier New" panose="02070309020205020404" pitchFamily="49" charset="0"/>
              </a:rPr>
              <a:t>getSurfaceArea</a:t>
            </a:r>
            <a:r>
              <a:rPr lang="en-AU" altLang="el-GR" sz="2400" b="1" dirty="0">
                <a:solidFill>
                  <a:schemeClr val="tx2"/>
                </a:solidFill>
                <a:latin typeface="Courier New" panose="02070309020205020404" pitchFamily="49" charset="0"/>
              </a:rPr>
              <a:t>()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 dirty="0">
                <a:solidFill>
                  <a:schemeClr val="tx2"/>
                </a:solidFill>
                <a:latin typeface="Courier New" panose="02070309020205020404" pitchFamily="49" charset="0"/>
              </a:rPr>
              <a:t>{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 dirty="0">
                <a:solidFill>
                  <a:schemeClr val="tx2"/>
                </a:solidFill>
                <a:latin typeface="Courier New" panose="02070309020205020404" pitchFamily="49" charset="0"/>
              </a:rPr>
              <a:t>  </a:t>
            </a:r>
            <a:r>
              <a:rPr lang="en-AU" altLang="el-GR" sz="2400" b="1" dirty="0">
                <a:solidFill>
                  <a:srgbClr val="FF0000"/>
                </a:solidFill>
                <a:latin typeface="Courier New" panose="02070309020205020404" pitchFamily="49" charset="0"/>
              </a:rPr>
              <a:t> int </a:t>
            </a:r>
            <a:r>
              <a:rPr lang="en-AU" altLang="el-GR" sz="2400" b="1" dirty="0">
                <a:solidFill>
                  <a:schemeClr val="tx2"/>
                </a:solidFill>
                <a:latin typeface="Courier New" panose="02070309020205020404" pitchFamily="49" charset="0"/>
              </a:rPr>
              <a:t>front = height * width;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 dirty="0">
                <a:solidFill>
                  <a:schemeClr val="tx2"/>
                </a:solidFill>
                <a:latin typeface="Courier New" panose="02070309020205020404" pitchFamily="49" charset="0"/>
              </a:rPr>
              <a:t>  </a:t>
            </a:r>
            <a:r>
              <a:rPr lang="en-AU" altLang="el-GR" sz="2400" b="1" dirty="0">
                <a:solidFill>
                  <a:srgbClr val="FF0000"/>
                </a:solidFill>
                <a:latin typeface="Courier New" panose="02070309020205020404" pitchFamily="49" charset="0"/>
              </a:rPr>
              <a:t> int </a:t>
            </a:r>
            <a:r>
              <a:rPr lang="en-AU" altLang="el-GR" sz="2400" b="1" dirty="0">
                <a:solidFill>
                  <a:schemeClr val="tx2"/>
                </a:solidFill>
                <a:latin typeface="Courier New" panose="02070309020205020404" pitchFamily="49" charset="0"/>
              </a:rPr>
              <a:t>side = height * depth;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 dirty="0">
                <a:solidFill>
                  <a:schemeClr val="tx2"/>
                </a:solidFill>
                <a:latin typeface="Courier New" panose="02070309020205020404" pitchFamily="49" charset="0"/>
              </a:rPr>
              <a:t>   </a:t>
            </a:r>
            <a:r>
              <a:rPr lang="en-AU" altLang="el-GR" sz="2400" b="1" dirty="0">
                <a:solidFill>
                  <a:srgbClr val="FF0000"/>
                </a:solidFill>
                <a:latin typeface="Courier New" panose="02070309020205020404" pitchFamily="49" charset="0"/>
              </a:rPr>
              <a:t>int</a:t>
            </a:r>
            <a:r>
              <a:rPr lang="en-AU" altLang="el-GR" sz="2400" b="1" dirty="0">
                <a:solidFill>
                  <a:schemeClr val="tx2"/>
                </a:solidFill>
                <a:latin typeface="Courier New" panose="02070309020205020404" pitchFamily="49" charset="0"/>
              </a:rPr>
              <a:t> top = width * depth;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 dirty="0">
                <a:solidFill>
                  <a:schemeClr val="tx2"/>
                </a:solidFill>
                <a:latin typeface="Courier New" panose="02070309020205020404" pitchFamily="49" charset="0"/>
              </a:rPr>
              <a:t>      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 dirty="0">
                <a:solidFill>
                  <a:schemeClr val="tx2"/>
                </a:solidFill>
                <a:latin typeface="Courier New" panose="02070309020205020404" pitchFamily="49" charset="0"/>
              </a:rPr>
              <a:t>   </a:t>
            </a:r>
            <a:r>
              <a:rPr lang="en-AU" altLang="el-GR" sz="2400" b="1" dirty="0">
                <a:solidFill>
                  <a:srgbClr val="7030A0"/>
                </a:solidFill>
                <a:latin typeface="Courier New" panose="02070309020205020404" pitchFamily="49" charset="0"/>
              </a:rPr>
              <a:t>return</a:t>
            </a:r>
            <a:r>
              <a:rPr lang="en-AU" altLang="el-GR" sz="2400" b="1" dirty="0">
                <a:solidFill>
                  <a:schemeClr val="tx2"/>
                </a:solidFill>
                <a:latin typeface="Courier New" panose="02070309020205020404" pitchFamily="49" charset="0"/>
              </a:rPr>
              <a:t>  (front + side + top) * 2;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 dirty="0">
                <a:solidFill>
                  <a:schemeClr val="tx2"/>
                </a:solidFill>
                <a:latin typeface="Courier New" panose="02070309020205020404" pitchFamily="49" charset="0"/>
              </a:rPr>
              <a:t>}</a:t>
            </a:r>
          </a:p>
        </p:txBody>
      </p:sp>
      <p:graphicFrame>
        <p:nvGraphicFramePr>
          <p:cNvPr id="11268" name="Object 1029"/>
          <p:cNvGraphicFramePr>
            <a:graphicFrameLocks noChangeAspect="1"/>
          </p:cNvGraphicFramePr>
          <p:nvPr/>
        </p:nvGraphicFramePr>
        <p:xfrm>
          <a:off x="7466013" y="3810000"/>
          <a:ext cx="1219200" cy="2425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1981200" imgH="3937000" progId="MS_ClipArt_Gallery">
                  <p:embed/>
                </p:oleObj>
              </mc:Choice>
              <mc:Fallback>
                <p:oleObj r:id="rId2" imgW="1981200" imgH="3937000" progId="MS_ClipArt_Gallery">
                  <p:embed/>
                  <p:pic>
                    <p:nvPicPr>
                      <p:cNvPr id="0" name="Object 10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66013" y="3810000"/>
                        <a:ext cx="1219200" cy="2425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: Στρογγύλεμα γωνιών 1">
            <a:extLst>
              <a:ext uri="{FF2B5EF4-FFF2-40B4-BE49-F238E27FC236}">
                <a16:creationId xmlns:a16="http://schemas.microsoft.com/office/drawing/2014/main" id="{E4522BA9-7E64-BA6A-CE8C-67621FBD8884}"/>
              </a:ext>
            </a:extLst>
          </p:cNvPr>
          <p:cNvSpPr/>
          <p:nvPr/>
        </p:nvSpPr>
        <p:spPr bwMode="auto">
          <a:xfrm>
            <a:off x="323528" y="2348880"/>
            <a:ext cx="5256584" cy="4032448"/>
          </a:xfrm>
          <a:prstGeom prst="roundRect">
            <a:avLst>
              <a:gd name="adj" fmla="val 3038"/>
            </a:avLst>
          </a:prstGeom>
          <a:solidFill>
            <a:srgbClr val="CCFFCC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Ορθογώνιο: Στρογγύλεμα γωνιών 2">
            <a:extLst>
              <a:ext uri="{FF2B5EF4-FFF2-40B4-BE49-F238E27FC236}">
                <a16:creationId xmlns:a16="http://schemas.microsoft.com/office/drawing/2014/main" id="{BFF54DF6-7391-6AB0-1AE4-F64187C87EAA}"/>
              </a:ext>
            </a:extLst>
          </p:cNvPr>
          <p:cNvSpPr/>
          <p:nvPr/>
        </p:nvSpPr>
        <p:spPr bwMode="auto">
          <a:xfrm>
            <a:off x="395536" y="2420888"/>
            <a:ext cx="5112568" cy="3888432"/>
          </a:xfrm>
          <a:prstGeom prst="roundRect">
            <a:avLst>
              <a:gd name="adj" fmla="val 3658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Ορθογώνιο: Στρογγύλεμα γωνιών 3">
            <a:extLst>
              <a:ext uri="{FF2B5EF4-FFF2-40B4-BE49-F238E27FC236}">
                <a16:creationId xmlns:a16="http://schemas.microsoft.com/office/drawing/2014/main" id="{73DADB87-2EAF-41B4-94D0-E537E257203A}"/>
              </a:ext>
            </a:extLst>
          </p:cNvPr>
          <p:cNvSpPr/>
          <p:nvPr/>
        </p:nvSpPr>
        <p:spPr bwMode="auto">
          <a:xfrm>
            <a:off x="539552" y="2492896"/>
            <a:ext cx="4896544" cy="2088232"/>
          </a:xfrm>
          <a:prstGeom prst="roundRect">
            <a:avLst>
              <a:gd name="adj" fmla="val 5878"/>
            </a:avLst>
          </a:prstGeom>
          <a:solidFill>
            <a:srgbClr val="FFFF99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Ορθογώνιο: Στρογγύλεμα γωνιών 5">
            <a:extLst>
              <a:ext uri="{FF2B5EF4-FFF2-40B4-BE49-F238E27FC236}">
                <a16:creationId xmlns:a16="http://schemas.microsoft.com/office/drawing/2014/main" id="{13BFB288-3FC0-D9C6-5EC0-3E23A73550D3}"/>
              </a:ext>
            </a:extLst>
          </p:cNvPr>
          <p:cNvSpPr/>
          <p:nvPr/>
        </p:nvSpPr>
        <p:spPr bwMode="auto">
          <a:xfrm>
            <a:off x="539552" y="4759733"/>
            <a:ext cx="4896544" cy="1477579"/>
          </a:xfrm>
          <a:prstGeom prst="roundRect">
            <a:avLst>
              <a:gd name="adj" fmla="val 5878"/>
            </a:avLst>
          </a:prstGeom>
          <a:solidFill>
            <a:srgbClr val="FFFF99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Ορθογώνιο: Στρογγύλεμα γωνιών 4">
            <a:extLst>
              <a:ext uri="{FF2B5EF4-FFF2-40B4-BE49-F238E27FC236}">
                <a16:creationId xmlns:a16="http://schemas.microsoft.com/office/drawing/2014/main" id="{6A470429-8B7B-B223-D0D2-DAD66AD9E8B8}"/>
              </a:ext>
            </a:extLst>
          </p:cNvPr>
          <p:cNvSpPr/>
          <p:nvPr/>
        </p:nvSpPr>
        <p:spPr bwMode="auto">
          <a:xfrm>
            <a:off x="1187624" y="3212976"/>
            <a:ext cx="4104456" cy="864096"/>
          </a:xfrm>
          <a:prstGeom prst="roundRect">
            <a:avLst>
              <a:gd name="adj" fmla="val 3658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Ορθογώνιο: Στρογγύλεμα γωνιών 6">
            <a:extLst>
              <a:ext uri="{FF2B5EF4-FFF2-40B4-BE49-F238E27FC236}">
                <a16:creationId xmlns:a16="http://schemas.microsoft.com/office/drawing/2014/main" id="{34524EC5-8629-DFF1-8468-A83C93D76699}"/>
              </a:ext>
            </a:extLst>
          </p:cNvPr>
          <p:cNvSpPr/>
          <p:nvPr/>
        </p:nvSpPr>
        <p:spPr bwMode="auto">
          <a:xfrm>
            <a:off x="1259632" y="5445224"/>
            <a:ext cx="4104456" cy="504056"/>
          </a:xfrm>
          <a:prstGeom prst="roundRect">
            <a:avLst>
              <a:gd name="adj" fmla="val 3658"/>
            </a:avLst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n-150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29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/>
              <a:t>Τοπικές μεταβλητές</a:t>
            </a:r>
            <a:r>
              <a:rPr lang="en-AU" altLang="el-GR" sz="3600"/>
              <a:t>: </a:t>
            </a:r>
            <a:r>
              <a:rPr lang="el-GR" altLang="el-GR" sz="3600"/>
              <a:t>εμβέλεια </a:t>
            </a:r>
            <a:r>
              <a:rPr lang="el-GR" altLang="el-GR" sz="2400"/>
              <a:t>(</a:t>
            </a:r>
            <a:r>
              <a:rPr lang="en-AU" altLang="el-GR" sz="2400"/>
              <a:t>scope</a:t>
            </a:r>
            <a:r>
              <a:rPr lang="el-GR" altLang="el-GR" sz="2400"/>
              <a:t>)</a:t>
            </a:r>
            <a:endParaRPr lang="en-AU" altLang="el-GR" sz="2400"/>
          </a:p>
        </p:txBody>
      </p:sp>
      <p:sp>
        <p:nvSpPr>
          <p:cNvPr id="1229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8077200" cy="1143000"/>
          </a:xfrm>
        </p:spPr>
        <p:txBody>
          <a:bodyPr/>
          <a:lstStyle/>
          <a:p>
            <a:r>
              <a:rPr lang="el-GR" altLang="el-GR" sz="2400" dirty="0">
                <a:latin typeface="Arial" panose="020B0604020202020204" pitchFamily="34" charset="0"/>
              </a:rPr>
              <a:t>Η </a:t>
            </a:r>
            <a:r>
              <a:rPr lang="el-GR" altLang="el-GR" sz="2400" dirty="0">
                <a:solidFill>
                  <a:srgbClr val="0070C0"/>
                </a:solidFill>
                <a:latin typeface="Arial" panose="020B0604020202020204" pitchFamily="34" charset="0"/>
              </a:rPr>
              <a:t>εμβέλεια</a:t>
            </a:r>
            <a:r>
              <a:rPr lang="el-GR" altLang="el-GR" sz="2400" dirty="0">
                <a:latin typeface="Arial" panose="020B0604020202020204" pitchFamily="34" charset="0"/>
              </a:rPr>
              <a:t> των τοπικών μεταβλητών εκτείνεται μόνο στο τμήμα κώδικα που δηλώθηκαν (μέθοδο)</a:t>
            </a:r>
            <a:endParaRPr lang="en-AU" altLang="el-GR" sz="2400" dirty="0">
              <a:latin typeface="Arial" panose="020B0604020202020204" pitchFamily="34" charset="0"/>
            </a:endParaRPr>
          </a:p>
        </p:txBody>
      </p:sp>
      <p:sp>
        <p:nvSpPr>
          <p:cNvPr id="12292" name="Text Box 1028"/>
          <p:cNvSpPr txBox="1">
            <a:spLocks noChangeArrowheads="1"/>
          </p:cNvSpPr>
          <p:nvPr/>
        </p:nvSpPr>
        <p:spPr bwMode="auto">
          <a:xfrm>
            <a:off x="685800" y="2590800"/>
            <a:ext cx="7620000" cy="37276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8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 dirty="0">
                <a:solidFill>
                  <a:srgbClr val="7030A0"/>
                </a:solidFill>
                <a:latin typeface="Courier New" panose="02070309020205020404" pitchFamily="49" charset="0"/>
              </a:rPr>
              <a:t>public</a:t>
            </a:r>
            <a:r>
              <a:rPr lang="en-AU" altLang="el-GR" sz="2400" b="1" dirty="0">
                <a:latin typeface="Courier New" panose="02070309020205020404" pitchFamily="49" charset="0"/>
              </a:rPr>
              <a:t> </a:t>
            </a:r>
            <a:r>
              <a:rPr lang="en-AU" altLang="el-GR" sz="2400" b="1" dirty="0">
                <a:solidFill>
                  <a:srgbClr val="FF0000"/>
                </a:solidFill>
                <a:latin typeface="Courier New" panose="02070309020205020404" pitchFamily="49" charset="0"/>
              </a:rPr>
              <a:t>void</a:t>
            </a:r>
            <a:r>
              <a:rPr lang="en-AU" altLang="el-GR" sz="2400" b="1" dirty="0">
                <a:latin typeface="Courier New" panose="02070309020205020404" pitchFamily="49" charset="0"/>
              </a:rPr>
              <a:t> </a:t>
            </a:r>
            <a:r>
              <a:rPr lang="en-AU" altLang="el-GR" sz="2400" b="1" dirty="0" err="1">
                <a:latin typeface="Courier New" panose="02070309020205020404" pitchFamily="49" charset="0"/>
              </a:rPr>
              <a:t>methodA</a:t>
            </a:r>
            <a:r>
              <a:rPr lang="en-AU" altLang="el-GR" sz="2400" b="1" dirty="0">
                <a:latin typeface="Courier New" panose="02070309020205020404" pitchFamily="49" charset="0"/>
              </a:rPr>
              <a:t>()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 dirty="0">
                <a:latin typeface="Courier New" panose="02070309020205020404" pitchFamily="49" charset="0"/>
              </a:rPr>
              <a:t>{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 dirty="0">
                <a:latin typeface="Courier New" panose="02070309020205020404" pitchFamily="49" charset="0"/>
              </a:rPr>
              <a:t>   </a:t>
            </a:r>
            <a:r>
              <a:rPr lang="en-AU" altLang="el-GR" sz="2400" b="1" dirty="0">
                <a:solidFill>
                  <a:srgbClr val="FF0000"/>
                </a:solidFill>
                <a:latin typeface="Courier New" panose="02070309020205020404" pitchFamily="49" charset="0"/>
              </a:rPr>
              <a:t>int</a:t>
            </a:r>
            <a:r>
              <a:rPr lang="en-AU" altLang="el-GR" sz="2400" b="1" dirty="0">
                <a:latin typeface="Courier New" panose="02070309020205020404" pitchFamily="49" charset="0"/>
              </a:rPr>
              <a:t> x;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 dirty="0">
                <a:latin typeface="Courier New" panose="02070309020205020404" pitchFamily="49" charset="0"/>
              </a:rPr>
              <a:t>   x = 33;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 dirty="0">
                <a:latin typeface="Courier New" panose="02070309020205020404" pitchFamily="49" charset="0"/>
              </a:rPr>
              <a:t>}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Monotype Sorts" charset="2"/>
              <a:buNone/>
            </a:pPr>
            <a:endParaRPr lang="en-AU" altLang="el-GR" sz="2400" b="1" dirty="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 dirty="0">
                <a:solidFill>
                  <a:srgbClr val="7030A0"/>
                </a:solidFill>
                <a:latin typeface="Courier New" panose="02070309020205020404" pitchFamily="49" charset="0"/>
              </a:rPr>
              <a:t>public</a:t>
            </a:r>
            <a:r>
              <a:rPr lang="en-AU" altLang="el-GR" sz="2400" b="1" dirty="0">
                <a:latin typeface="Courier New" panose="02070309020205020404" pitchFamily="49" charset="0"/>
              </a:rPr>
              <a:t> </a:t>
            </a:r>
            <a:r>
              <a:rPr lang="en-AU" altLang="el-GR" sz="2400" b="1" dirty="0">
                <a:solidFill>
                  <a:srgbClr val="FF0000"/>
                </a:solidFill>
                <a:latin typeface="Courier New" panose="02070309020205020404" pitchFamily="49" charset="0"/>
              </a:rPr>
              <a:t>void</a:t>
            </a:r>
            <a:r>
              <a:rPr lang="en-AU" altLang="el-GR" sz="2400" b="1" dirty="0">
                <a:latin typeface="Courier New" panose="02070309020205020404" pitchFamily="49" charset="0"/>
              </a:rPr>
              <a:t> </a:t>
            </a:r>
            <a:r>
              <a:rPr lang="en-AU" altLang="el-GR" sz="2400" b="1" dirty="0" err="1">
                <a:latin typeface="Courier New" panose="02070309020205020404" pitchFamily="49" charset="0"/>
              </a:rPr>
              <a:t>methodB</a:t>
            </a:r>
            <a:r>
              <a:rPr lang="en-AU" altLang="el-GR" sz="2400" b="1" dirty="0">
                <a:latin typeface="Courier New" panose="02070309020205020404" pitchFamily="49" charset="0"/>
              </a:rPr>
              <a:t>()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 dirty="0">
                <a:latin typeface="Courier New" panose="02070309020205020404" pitchFamily="49" charset="0"/>
              </a:rPr>
              <a:t>{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 dirty="0">
                <a:latin typeface="Courier New" panose="02070309020205020404" pitchFamily="49" charset="0"/>
              </a:rPr>
              <a:t>   </a:t>
            </a:r>
            <a:r>
              <a:rPr lang="en-AU" altLang="el-GR" sz="2400" b="1" dirty="0" err="1">
                <a:latin typeface="Courier New" panose="02070309020205020404" pitchFamily="49" charset="0"/>
              </a:rPr>
              <a:t>System.out.println</a:t>
            </a:r>
            <a:r>
              <a:rPr lang="en-AU" altLang="el-GR" sz="2400" b="1" dirty="0">
                <a:latin typeface="Courier New" panose="02070309020205020404" pitchFamily="49" charset="0"/>
              </a:rPr>
              <a:t>(x);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 dirty="0">
                <a:latin typeface="Courier New" panose="02070309020205020404" pitchFamily="49" charset="0"/>
              </a:rPr>
              <a:t>}</a:t>
            </a:r>
          </a:p>
        </p:txBody>
      </p:sp>
      <p:graphicFrame>
        <p:nvGraphicFramePr>
          <p:cNvPr id="12293" name="Object 1029"/>
          <p:cNvGraphicFramePr>
            <a:graphicFrameLocks noChangeAspect="1"/>
          </p:cNvGraphicFramePr>
          <p:nvPr/>
        </p:nvGraphicFramePr>
        <p:xfrm>
          <a:off x="5486400" y="4457700"/>
          <a:ext cx="1676400" cy="165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4025900" imgH="3962400" progId="MS_ClipArt_Gallery">
                  <p:embed/>
                </p:oleObj>
              </mc:Choice>
              <mc:Fallback>
                <p:oleObj r:id="rId2" imgW="4025900" imgH="3962400" progId="MS_ClipArt_Gallery">
                  <p:embed/>
                  <p:pic>
                    <p:nvPicPr>
                      <p:cNvPr id="0" name="Object 10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4457700"/>
                        <a:ext cx="1676400" cy="165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4" name="Text Box 1030"/>
          <p:cNvSpPr txBox="1">
            <a:spLocks noChangeArrowheads="1"/>
          </p:cNvSpPr>
          <p:nvPr/>
        </p:nvSpPr>
        <p:spPr bwMode="auto">
          <a:xfrm rot="-2338240">
            <a:off x="4419600" y="4495800"/>
            <a:ext cx="128270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 b="1" dirty="0">
                <a:solidFill>
                  <a:schemeClr val="bg2"/>
                </a:solidFill>
                <a:latin typeface="Arial" panose="020B0604020202020204" pitchFamily="34" charset="0"/>
              </a:rPr>
              <a:t>ERROR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untitled 2">
  <a:themeElements>
    <a:clrScheme name="">
      <a:dk1>
        <a:srgbClr val="474747"/>
      </a:dk1>
      <a:lt1>
        <a:srgbClr val="B3B3B3"/>
      </a:lt1>
      <a:dk2>
        <a:srgbClr val="232323"/>
      </a:dk2>
      <a:lt2>
        <a:srgbClr val="676767"/>
      </a:lt2>
      <a:accent1>
        <a:srgbClr val="B3B3B3"/>
      </a:accent1>
      <a:accent2>
        <a:srgbClr val="919191"/>
      </a:accent2>
      <a:accent3>
        <a:srgbClr val="D6D6D6"/>
      </a:accent3>
      <a:accent4>
        <a:srgbClr val="3B3B3B"/>
      </a:accent4>
      <a:accent5>
        <a:srgbClr val="D6D6D6"/>
      </a:accent5>
      <a:accent6>
        <a:srgbClr val="838383"/>
      </a:accent6>
      <a:hlink>
        <a:srgbClr val="CECECE"/>
      </a:hlink>
      <a:folHlink>
        <a:srgbClr val="A3A3A3"/>
      </a:folHlink>
    </a:clrScheme>
    <a:fontScheme name="untitled 2">
      <a:majorFont>
        <a:latin typeface="Arial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487" tIns="44450" rIns="90487" bIns="4445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1"/>
          </a:buClr>
          <a:buSzPct val="75000"/>
          <a:buFont typeface="Monotype Sorts" charset="2"/>
          <a:buNone/>
          <a:tabLst/>
          <a:defRPr kumimoji="0" lang="en-AU" altLang="en-AU" sz="18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487" tIns="44450" rIns="90487" bIns="4445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1"/>
          </a:buClr>
          <a:buSzPct val="75000"/>
          <a:buFont typeface="Monotype Sorts" charset="2"/>
          <a:buNone/>
          <a:tabLst/>
          <a:defRPr kumimoji="0" lang="en-AU" altLang="en-AU" sz="18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untitled 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titled 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Madsen G4:Microsoft Office:Microsoft PowerPoint 4:Templates:B&amp;W Overheads:pastelb.ppt - Pastel</Template>
  <TotalTime>4250</TotalTime>
  <Pages>43</Pages>
  <Words>1115</Words>
  <Application>Microsoft Office PowerPoint</Application>
  <PresentationFormat>Προβολή στην οθόνη (4:3)</PresentationFormat>
  <Paragraphs>244</Paragraphs>
  <Slides>28</Slides>
  <Notes>0</Notes>
  <HiddenSlides>0</HiddenSlides>
  <MMClips>0</MMClips>
  <ScaleCrop>false</ScaleCrop>
  <HeadingPairs>
    <vt:vector size="8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1</vt:i4>
      </vt:variant>
      <vt:variant>
        <vt:lpstr>Ενσωματωμένοι διακομιστές OLE</vt:lpstr>
      </vt:variant>
      <vt:variant>
        <vt:i4>2</vt:i4>
      </vt:variant>
      <vt:variant>
        <vt:lpstr>Τίτλοι διαφανειών</vt:lpstr>
      </vt:variant>
      <vt:variant>
        <vt:i4>28</vt:i4>
      </vt:variant>
    </vt:vector>
  </HeadingPairs>
  <TitlesOfParts>
    <vt:vector size="36" baseType="lpstr">
      <vt:lpstr>Arial</vt:lpstr>
      <vt:lpstr>Courier New</vt:lpstr>
      <vt:lpstr>Helvetica</vt:lpstr>
      <vt:lpstr>Monotype Sorts</vt:lpstr>
      <vt:lpstr>Times</vt:lpstr>
      <vt:lpstr>untitled 2</vt:lpstr>
      <vt:lpstr>MS_ClipArt_Gallery</vt:lpstr>
      <vt:lpstr>Microsoft ClipArt Gallery</vt:lpstr>
      <vt:lpstr>Παρουσίαση του PowerPoint</vt:lpstr>
      <vt:lpstr>Επισκόπηση</vt:lpstr>
      <vt:lpstr>Μέθοδοι (methods)</vt:lpstr>
      <vt:lpstr>Μέθοδοι: Παράδειγμα</vt:lpstr>
      <vt:lpstr>Άλλο ένα παράδειγμα</vt:lpstr>
      <vt:lpstr>Παράδειγμα με τοπικές μεταβλητές</vt:lpstr>
      <vt:lpstr>Τοπικές μεταβλητές </vt:lpstr>
      <vt:lpstr>Παράδειγμα με τοπικές μεταβλητές (2)</vt:lpstr>
      <vt:lpstr>Τοπικές μεταβλητές: εμβέλεια (scope)</vt:lpstr>
      <vt:lpstr>Τοπικές μεταβλητές: διάρκεια ζωής</vt:lpstr>
      <vt:lpstr>Τοπικές μεταβλητές: ανασκόπηση</vt:lpstr>
      <vt:lpstr>Κλήση μεθόδων</vt:lpstr>
      <vt:lpstr>Άλλο ένα παράδειγμα</vt:lpstr>
      <vt:lpstr>... άλλο ένα παράδειγμα</vt:lpstr>
      <vt:lpstr>Κλήση μεθόδων: σύνταξη</vt:lpstr>
      <vt:lpstr>Μέθοδοι αλφαριθμητικών (Strings) </vt:lpstr>
      <vt:lpstr>Παράδειγμα μεθόδου της κλάσης String</vt:lpstr>
      <vt:lpstr>Παράδειγμα χρήσης String </vt:lpstr>
      <vt:lpstr>Παράδειγμα χρήσης String (2)</vt:lpstr>
      <vt:lpstr>Δημιουργία αντικειμένων</vt:lpstr>
      <vt:lpstr>Δημιουργία αντικειμένων: σύνταξη</vt:lpstr>
      <vt:lpstr>Άλλο ένα παράδειγμα</vt:lpstr>
      <vt:lpstr>Στατικές μέθοδοι (Static methods)</vt:lpstr>
      <vt:lpstr>Στατικές μέθοδοι: παράδειγμα</vt:lpstr>
      <vt:lpstr>Άλλα παραδείγματα</vt:lpstr>
      <vt:lpstr>Στατικά πεδία</vt:lpstr>
      <vt:lpstr>Στατικά πεδία (2)</vt:lpstr>
      <vt:lpstr>Στατικά πεδία: παράδειγμα</vt:lpstr>
    </vt:vector>
  </TitlesOfParts>
  <Company>National Technical University of Athens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Εισαγωγή στον Προγραμματισμό</dc:title>
  <dc:subject>Lecture slides</dc:subject>
  <dc:creator>Αντώνιος Συμβώνης</dc:creator>
  <cp:keywords/>
  <dc:description>Translated from the lecture notes of _x000d_
Michael Kölling, Monash University</dc:description>
  <cp:lastModifiedBy>Chrysanthi Raftopoulou</cp:lastModifiedBy>
  <cp:revision>199</cp:revision>
  <cp:lastPrinted>2018-10-19T19:32:22Z</cp:lastPrinted>
  <dcterms:created xsi:type="dcterms:W3CDTF">1996-04-15T15:18:02Z</dcterms:created>
  <dcterms:modified xsi:type="dcterms:W3CDTF">2022-10-15T14:32:21Z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week">
    <vt:lpwstr>2</vt:lpwstr>
  </property>
</Properties>
</file>