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46" r:id="rId2"/>
    <p:sldId id="350" r:id="rId3"/>
    <p:sldId id="351" r:id="rId4"/>
    <p:sldId id="352" r:id="rId5"/>
    <p:sldId id="353" r:id="rId6"/>
    <p:sldId id="354" r:id="rId7"/>
    <p:sldId id="355" r:id="rId8"/>
    <p:sldId id="356" r:id="rId9"/>
    <p:sldId id="357" r:id="rId10"/>
    <p:sldId id="358" r:id="rId11"/>
    <p:sldId id="359" r:id="rId12"/>
    <p:sldId id="360" r:id="rId13"/>
    <p:sldId id="361" r:id="rId14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3B3B3"/>
    <a:srgbClr val="FFCCFF"/>
    <a:srgbClr val="CCCCFF"/>
    <a:srgbClr val="919191"/>
    <a:srgbClr val="CECECE"/>
    <a:srgbClr val="333333"/>
    <a:srgbClr val="232323"/>
    <a:srgbClr val="CC0000"/>
    <a:srgbClr val="DF191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23" autoAdjust="0"/>
    <p:restoredTop sz="90929"/>
  </p:normalViewPr>
  <p:slideViewPr>
    <p:cSldViewPr>
      <p:cViewPr varScale="1">
        <p:scale>
          <a:sx n="63" d="100"/>
          <a:sy n="63" d="100"/>
        </p:scale>
        <p:origin x="78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878" y="58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44475" y="449263"/>
            <a:ext cx="6826250" cy="31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031" tIns="44717" rIns="91031" bIns="44717">
            <a:spAutoFit/>
          </a:bodyPr>
          <a:lstStyle>
            <a:lvl1pPr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1pPr>
            <a:lvl2pPr marL="476250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2pPr>
            <a:lvl3pPr marL="9540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3pPr>
            <a:lvl4pPr marL="143033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4pPr>
            <a:lvl5pPr marL="19065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5pPr>
            <a:lvl6pPr marL="23637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6pPr>
            <a:lvl7pPr marL="28209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7pPr>
            <a:lvl8pPr marL="32781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8pPr>
            <a:lvl9pPr marL="37353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None/>
              <a:defRPr/>
            </a:pPr>
            <a:r>
              <a:rPr lang="el-GR" altLang="el-GR" sz="1500" dirty="0">
                <a:solidFill>
                  <a:srgbClr val="000000"/>
                </a:solidFill>
                <a:latin typeface="Arial" panose="020B0604020202020204" pitchFamily="34" charset="0"/>
              </a:rPr>
              <a:t>Εισαγωγή στον </a:t>
            </a:r>
            <a:r>
              <a:rPr lang="el-GR" altLang="el-GR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Αντικειμενοστρεφή</a:t>
            </a:r>
            <a:r>
              <a:rPr lang="el-GR" altLang="el-GR" sz="1500" dirty="0">
                <a:solidFill>
                  <a:srgbClr val="000000"/>
                </a:solidFill>
                <a:latin typeface="Arial" panose="020B0604020202020204" pitchFamily="34" charset="0"/>
              </a:rPr>
              <a:t> Προγραμματισμό</a:t>
            </a:r>
            <a:r>
              <a:rPr lang="en-AU" altLang="el-GR" sz="1500" dirty="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r>
              <a:rPr lang="el-GR" altLang="el-GR" sz="1500" dirty="0">
                <a:solidFill>
                  <a:srgbClr val="000000"/>
                </a:solidFill>
                <a:latin typeface="Arial" panose="020B0604020202020204" pitchFamily="34" charset="0"/>
              </a:rPr>
              <a:t>Διάλεξη #5</a:t>
            </a:r>
            <a:endParaRPr lang="en-AU" altLang="el-GR" sz="15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064000" y="8915400"/>
            <a:ext cx="28321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031" tIns="44717" rIns="91031" bIns="44717">
            <a:spAutoFit/>
          </a:bodyPr>
          <a:lstStyle>
            <a:lvl1pPr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1pPr>
            <a:lvl2pPr marL="476250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2pPr>
            <a:lvl3pPr marL="9540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3pPr>
            <a:lvl4pPr marL="143033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4pPr>
            <a:lvl5pPr marL="19065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5pPr>
            <a:lvl6pPr marL="23637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6pPr>
            <a:lvl7pPr marL="28209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7pPr>
            <a:lvl8pPr marL="32781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8pPr>
            <a:lvl9pPr marL="37353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None/>
              <a:defRPr/>
            </a:pPr>
            <a:r>
              <a:rPr lang="el-GR" altLang="el-GR" sz="1300" dirty="0">
                <a:solidFill>
                  <a:srgbClr val="000000"/>
                </a:solidFill>
                <a:latin typeface="Arial" panose="020B0604020202020204" pitchFamily="34" charset="0"/>
              </a:rPr>
              <a:t>Αντώνιος </a:t>
            </a:r>
            <a:r>
              <a:rPr lang="el-GR" altLang="el-GR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Συμβώνης</a:t>
            </a:r>
            <a:r>
              <a:rPr lang="en-AU" altLang="el-GR" sz="13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l-GR" altLang="el-GR" sz="1300" dirty="0">
                <a:solidFill>
                  <a:srgbClr val="000000"/>
                </a:solidFill>
                <a:latin typeface="Arial" panose="020B0604020202020204" pitchFamily="34" charset="0"/>
              </a:rPr>
              <a:t>ΣΕΜΦΕ, ΕΜΠ</a:t>
            </a:r>
            <a:endParaRPr lang="en-AU" altLang="el-GR" sz="13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2475"/>
            <a:ext cx="5365750" cy="404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31" tIns="44717" rIns="91031" bIns="44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noProof="0"/>
              <a:t>Click to edit Master notes styles</a:t>
            </a:r>
          </a:p>
          <a:p>
            <a:pPr lvl="1"/>
            <a:r>
              <a:rPr lang="en-AU" altLang="el-GR" noProof="0"/>
              <a:t>Second Level</a:t>
            </a:r>
          </a:p>
          <a:p>
            <a:pPr lvl="2"/>
            <a:r>
              <a:rPr lang="en-AU" altLang="el-GR" noProof="0"/>
              <a:t>Third Level</a:t>
            </a:r>
          </a:p>
          <a:p>
            <a:pPr lvl="3"/>
            <a:r>
              <a:rPr lang="en-AU" altLang="el-GR" noProof="0"/>
              <a:t>Fourth Level</a:t>
            </a:r>
          </a:p>
          <a:p>
            <a:pPr lvl="4"/>
            <a:r>
              <a:rPr lang="en-AU" altLang="el-GR" noProof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1288" y="835025"/>
            <a:ext cx="4494212" cy="3370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6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6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6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6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6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2851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132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1650"/>
            <a:ext cx="1943100" cy="5594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1650"/>
            <a:ext cx="5676900" cy="55943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5915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9503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58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1925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20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2270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3362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2053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1796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F5F5F"/>
            </a:gs>
            <a:gs pos="50000">
              <a:schemeClr val="hlink"/>
            </a:gs>
            <a:gs pos="100000">
              <a:srgbClr val="5F5F5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34950" y="234950"/>
            <a:ext cx="8674100" cy="62357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1650"/>
            <a:ext cx="77724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/>
              <a:t>Click to edit Master title style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322513" y="6434138"/>
            <a:ext cx="66690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>
              <a:defRPr/>
            </a:pP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Εισαγωγή στον </a:t>
            </a:r>
            <a:r>
              <a:rPr lang="el-GR" altLang="el-GR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Αντικειμενοστρεφή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 Προγραμματισμό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Αντώνιος </a:t>
            </a:r>
            <a:r>
              <a:rPr lang="el-GR" altLang="el-GR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Συμβώνης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ΣΕΜΦΕ, ΕΜΠ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, Slide </a:t>
            </a:r>
            <a:fld id="{1CFD61E5-3C9E-494F-A01E-AABC2C18218A}" type="slidenum">
              <a:rPr lang="en-AU" altLang="el-GR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pPr algn="r">
                <a:defRPr/>
              </a:pPr>
              <a:t>‹#›</a:t>
            </a:fld>
            <a:endParaRPr lang="en-AU" altLang="el-GR" sz="1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" panose="02020603060405020304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143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/>
              </a:gs>
              <a:gs pos="100000">
                <a:srgbClr val="C7C7C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/>
              <a:t>sample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Times" panose="02020603060405020304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Times" panose="02020603060405020304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Times" panose="0202060306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Times" panose="0202060306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>
                <a:solidFill>
                  <a:srgbClr val="FFFFFF"/>
                </a:solidFill>
              </a:rPr>
              <a:t>Week 5: loops</a:t>
            </a:r>
            <a:endParaRPr lang="en-AU" altLang="el-GR" sz="5400">
              <a:solidFill>
                <a:srgbClr val="000000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219200" y="2209800"/>
            <a:ext cx="6705600" cy="2432050"/>
          </a:xfrm>
          <a:prstGeom prst="rect">
            <a:avLst/>
          </a:prstGeom>
          <a:gradFill rotWithShape="0">
            <a:gsLst>
              <a:gs pos="0">
                <a:srgbClr val="676767"/>
              </a:gs>
              <a:gs pos="50000">
                <a:srgbClr val="FFFFFF"/>
              </a:gs>
              <a:gs pos="100000">
                <a:srgbClr val="676767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l-GR" altLang="el-GR" sz="3600">
                <a:latin typeface="Arial" panose="020B0604020202020204" pitchFamily="34" charset="0"/>
              </a:rPr>
              <a:t>Διάλεξη #5</a:t>
            </a:r>
            <a:r>
              <a:rPr lang="en-AU" altLang="el-GR" sz="3600">
                <a:latin typeface="Arial" panose="020B0604020202020204" pitchFamily="34" charset="0"/>
              </a:rPr>
              <a:t>:</a:t>
            </a:r>
          </a:p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l-GR" altLang="el-GR" sz="3600">
                <a:latin typeface="Arial" panose="020B0604020202020204" pitchFamily="34" charset="0"/>
              </a:rPr>
              <a:t>Δομές ροής προγράμματος</a:t>
            </a:r>
            <a:endParaRPr lang="en-AU" altLang="el-GR" sz="3600">
              <a:latin typeface="Arial" panose="020B0604020202020204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57200" y="5715000"/>
            <a:ext cx="8229600" cy="76200"/>
          </a:xfrm>
          <a:prstGeom prst="rect">
            <a:avLst/>
          </a:prstGeom>
          <a:gradFill rotWithShape="0">
            <a:gsLst>
              <a:gs pos="0">
                <a:srgbClr val="C7C7C7"/>
              </a:gs>
              <a:gs pos="100000">
                <a:srgbClr val="47474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2B58B361-9638-6304-6765-7E27F70C1E9C}"/>
              </a:ext>
            </a:extLst>
          </p:cNvPr>
          <p:cNvSpPr/>
          <p:nvPr/>
        </p:nvSpPr>
        <p:spPr bwMode="auto">
          <a:xfrm>
            <a:off x="1619672" y="3789040"/>
            <a:ext cx="5544616" cy="1728192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14B2CA54-A592-C4F3-D020-71B9802EAFF5}"/>
              </a:ext>
            </a:extLst>
          </p:cNvPr>
          <p:cNvSpPr/>
          <p:nvPr/>
        </p:nvSpPr>
        <p:spPr bwMode="auto">
          <a:xfrm>
            <a:off x="1763688" y="3933056"/>
            <a:ext cx="5184576" cy="136815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id="{DB6D1644-6DF4-682E-4AF0-4DE4E4B9DAF8}"/>
              </a:ext>
            </a:extLst>
          </p:cNvPr>
          <p:cNvSpPr/>
          <p:nvPr/>
        </p:nvSpPr>
        <p:spPr bwMode="auto">
          <a:xfrm>
            <a:off x="1907704" y="4077072"/>
            <a:ext cx="4896544" cy="1080120"/>
          </a:xfrm>
          <a:prstGeom prst="roundRect">
            <a:avLst>
              <a:gd name="adj" fmla="val 3537"/>
            </a:avLst>
          </a:prstGeom>
          <a:solidFill>
            <a:srgbClr val="FF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Ορθογώνιο: Στρογγύλεμα γωνιών 8">
            <a:extLst>
              <a:ext uri="{FF2B5EF4-FFF2-40B4-BE49-F238E27FC236}">
                <a16:creationId xmlns:a16="http://schemas.microsoft.com/office/drawing/2014/main" id="{6AF5976D-B7E1-80D8-FAE2-6A09B3247A67}"/>
              </a:ext>
            </a:extLst>
          </p:cNvPr>
          <p:cNvSpPr/>
          <p:nvPr/>
        </p:nvSpPr>
        <p:spPr bwMode="auto">
          <a:xfrm>
            <a:off x="2555776" y="4437112"/>
            <a:ext cx="4104456" cy="28803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1A6162E4-8A77-2379-922E-BE33B40A7DD5}"/>
              </a:ext>
            </a:extLst>
          </p:cNvPr>
          <p:cNvSpPr/>
          <p:nvPr/>
        </p:nvSpPr>
        <p:spPr bwMode="auto">
          <a:xfrm>
            <a:off x="1619672" y="1844824"/>
            <a:ext cx="5544616" cy="2016224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E173ACCE-05A7-296D-126D-8227F6B522B7}"/>
              </a:ext>
            </a:extLst>
          </p:cNvPr>
          <p:cNvSpPr/>
          <p:nvPr/>
        </p:nvSpPr>
        <p:spPr bwMode="auto">
          <a:xfrm>
            <a:off x="1763688" y="1988840"/>
            <a:ext cx="5184576" cy="158417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A1473324-88BF-4392-C088-A3F1C5567BB0}"/>
              </a:ext>
            </a:extLst>
          </p:cNvPr>
          <p:cNvSpPr/>
          <p:nvPr/>
        </p:nvSpPr>
        <p:spPr bwMode="auto">
          <a:xfrm>
            <a:off x="1907704" y="2132856"/>
            <a:ext cx="4968552" cy="1296144"/>
          </a:xfrm>
          <a:prstGeom prst="roundRect">
            <a:avLst>
              <a:gd name="adj" fmla="val 3537"/>
            </a:avLst>
          </a:prstGeom>
          <a:solidFill>
            <a:srgbClr val="FF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ED083916-A329-02F3-620B-CB7038067AF2}"/>
              </a:ext>
            </a:extLst>
          </p:cNvPr>
          <p:cNvSpPr/>
          <p:nvPr/>
        </p:nvSpPr>
        <p:spPr bwMode="auto">
          <a:xfrm>
            <a:off x="2555776" y="2420888"/>
            <a:ext cx="4104456" cy="64807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/>
              <a:t>do: </a:t>
            </a:r>
            <a:r>
              <a:rPr lang="el-GR" altLang="el-GR" sz="3600"/>
              <a:t>παραδείγματα</a:t>
            </a:r>
            <a:endParaRPr lang="en-AU" altLang="el-GR" sz="360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057400" y="2120900"/>
            <a:ext cx="3702050" cy="1323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do</a:t>
            </a:r>
            <a:r>
              <a:rPr lang="en-AU" altLang="el-GR" sz="2000" b="1" dirty="0">
                <a:latin typeface="Courier New" panose="02070309020205020404" pitchFamily="49" charset="0"/>
              </a:rPr>
              <a:t>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counter.process</a:t>
            </a:r>
            <a:r>
              <a:rPr lang="en-AU" altLang="el-GR" sz="2000" b="1" dirty="0">
                <a:latin typeface="Courier New" panose="02070309020205020404" pitchFamily="49" charset="0"/>
              </a:rPr>
              <a:t>(x);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x++;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} 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while</a:t>
            </a:r>
            <a:r>
              <a:rPr lang="en-AU" altLang="el-GR" sz="2000" b="1" dirty="0">
                <a:latin typeface="Courier New" panose="02070309020205020404" pitchFamily="49" charset="0"/>
              </a:rPr>
              <a:t>(x &lt; 99);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057400" y="4057650"/>
            <a:ext cx="4419600" cy="1019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do</a:t>
            </a:r>
            <a:r>
              <a:rPr lang="en-AU" altLang="el-GR" sz="2000" b="1" dirty="0">
                <a:latin typeface="Courier New" panose="02070309020205020404" pitchFamily="49" charset="0"/>
              </a:rPr>
              <a:t>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x =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readInput</a:t>
            </a:r>
            <a:r>
              <a:rPr lang="en-AU" altLang="el-GR" sz="2000" b="1" dirty="0">
                <a:latin typeface="Courier New" panose="02070309020205020404" pitchFamily="49" charset="0"/>
              </a:rPr>
              <a:t>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} 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while</a:t>
            </a:r>
            <a:r>
              <a:rPr lang="en-AU" altLang="el-GR" sz="2000" b="1" dirty="0">
                <a:latin typeface="Courier New" panose="02070309020205020404" pitchFamily="49" charset="0"/>
              </a:rPr>
              <a:t>(x != 0);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800CEE41-965B-3598-2B37-FB8FBDF35857}"/>
              </a:ext>
            </a:extLst>
          </p:cNvPr>
          <p:cNvSpPr/>
          <p:nvPr/>
        </p:nvSpPr>
        <p:spPr bwMode="auto">
          <a:xfrm>
            <a:off x="539552" y="2204864"/>
            <a:ext cx="7992888" cy="1080120"/>
          </a:xfrm>
          <a:prstGeom prst="roundRect">
            <a:avLst>
              <a:gd name="adj" fmla="val 3537"/>
            </a:avLst>
          </a:prstGeom>
          <a:solidFill>
            <a:srgbClr val="FF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14099EDB-5B02-A6A7-354A-D55CED561CA8}"/>
              </a:ext>
            </a:extLst>
          </p:cNvPr>
          <p:cNvSpPr/>
          <p:nvPr/>
        </p:nvSpPr>
        <p:spPr bwMode="auto">
          <a:xfrm>
            <a:off x="1475656" y="2636912"/>
            <a:ext cx="6480720" cy="36004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/>
              <a:t>for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33400" y="1981200"/>
            <a:ext cx="8001000" cy="16144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600" i="1" dirty="0">
              <a:latin typeface="Times" panose="02020603050405020304" pitchFamily="18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for</a:t>
            </a:r>
            <a:r>
              <a:rPr lang="en-AU" altLang="el-GR" sz="2000" b="1" dirty="0">
                <a:latin typeface="Courier New" panose="02070309020205020404" pitchFamily="49" charset="0"/>
              </a:rPr>
              <a:t>( </a:t>
            </a:r>
            <a:r>
              <a:rPr lang="el-GR" altLang="el-GR" sz="2000" b="1" i="1" dirty="0">
                <a:latin typeface="Courier New" panose="02070309020205020404" pitchFamily="49" charset="0"/>
              </a:rPr>
              <a:t>αρχική-εντολή</a:t>
            </a:r>
            <a:r>
              <a:rPr lang="en-AU" altLang="el-GR" sz="2000" b="1" dirty="0">
                <a:latin typeface="Courier New" panose="02070309020205020404" pitchFamily="49" charset="0"/>
              </a:rPr>
              <a:t>; </a:t>
            </a:r>
            <a:r>
              <a:rPr lang="el-GR" altLang="el-GR" sz="2000" b="1" i="1" dirty="0">
                <a:latin typeface="Courier New" panose="02070309020205020404" pitchFamily="49" charset="0"/>
              </a:rPr>
              <a:t>συνθήκη</a:t>
            </a:r>
            <a:r>
              <a:rPr lang="en-AU" altLang="el-GR" sz="2000" b="1" dirty="0">
                <a:latin typeface="Courier New" panose="02070309020205020404" pitchFamily="49" charset="0"/>
              </a:rPr>
              <a:t>; </a:t>
            </a:r>
            <a:r>
              <a:rPr lang="el-GR" altLang="el-GR" sz="2000" b="1" i="1" dirty="0">
                <a:latin typeface="Courier New" panose="02070309020205020404" pitchFamily="49" charset="0"/>
              </a:rPr>
              <a:t>Εντολή-ενημέρωσης</a:t>
            </a:r>
            <a:r>
              <a:rPr lang="en-AU" altLang="el-GR" sz="2000" b="1" dirty="0">
                <a:latin typeface="Courier New" panose="02070309020205020404" pitchFamily="49" charset="0"/>
              </a:rPr>
              <a:t> ) {</a:t>
            </a:r>
            <a:br>
              <a:rPr lang="en-AU" altLang="el-GR" sz="2000" b="1" i="1" dirty="0">
                <a:latin typeface="Courier New" panose="02070309020205020404" pitchFamily="49" charset="0"/>
              </a:rPr>
            </a:br>
            <a:r>
              <a:rPr lang="en-AU" altLang="el-GR" sz="2000" b="1" i="1" dirty="0">
                <a:latin typeface="Courier New" panose="02070309020205020404" pitchFamily="49" charset="0"/>
              </a:rPr>
              <a:t>	</a:t>
            </a:r>
            <a:r>
              <a:rPr lang="el-GR" altLang="el-GR" sz="2000" b="1" i="1" dirty="0">
                <a:latin typeface="Courier New" panose="02070309020205020404" pitchFamily="49" charset="0"/>
              </a:rPr>
              <a:t>ακολουθία-εντολών</a:t>
            </a:r>
            <a:r>
              <a:rPr lang="en-AU" altLang="el-GR" sz="2000" b="1" dirty="0">
                <a:latin typeface="Courier New" panose="02070309020205020404" pitchFamily="49" charset="0"/>
              </a:rPr>
              <a:t>;</a:t>
            </a:r>
            <a:br>
              <a:rPr lang="en-AU" altLang="el-GR" sz="2000" b="1" i="1" dirty="0">
                <a:latin typeface="Courier New" panose="02070309020205020404" pitchFamily="49" charset="0"/>
              </a:rPr>
            </a:br>
            <a:r>
              <a:rPr lang="en-AU" altLang="el-GR" sz="2000" b="1" dirty="0">
                <a:latin typeface="Courier New" panose="02070309020205020404" pitchFamily="49" charset="0"/>
              </a:rPr>
              <a:t>}</a:t>
            </a:r>
            <a:endParaRPr lang="en-AU" altLang="el-GR" sz="2000" b="1" i="1" dirty="0"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600" i="1" dirty="0">
              <a:latin typeface="Times" panose="02020603050405020304" pitchFamily="18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33400" y="1519238"/>
            <a:ext cx="1385443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σύνταξη</a:t>
            </a:r>
            <a:r>
              <a:rPr lang="en-AU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838200" y="4419600"/>
            <a:ext cx="7315200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• 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Κάθε τμήμα του βρόγχου-</a:t>
            </a:r>
            <a:r>
              <a:rPr lang="en-AU" altLang="el-GR" sz="2400" b="1">
                <a:solidFill>
                  <a:schemeClr val="tx2"/>
                </a:solidFill>
                <a:latin typeface="Arial" panose="020B0604020202020204" pitchFamily="34" charset="0"/>
              </a:rPr>
              <a:t>for</a:t>
            </a: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 μπορεί να είναι άδειο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• 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Εάν το «σώμα» περιέχει μόνο μια εντολή τότε οι </a:t>
            </a:r>
            <a:b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  αγκύλες μπορεί να παραληφθούν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D75E6554-E846-CC68-AE08-43FAE2CFCB86}"/>
              </a:ext>
            </a:extLst>
          </p:cNvPr>
          <p:cNvSpPr/>
          <p:nvPr/>
        </p:nvSpPr>
        <p:spPr bwMode="auto">
          <a:xfrm>
            <a:off x="539552" y="1700808"/>
            <a:ext cx="6912768" cy="1944216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AE16D1CF-AC83-1411-5648-6DA8FFB36EB3}"/>
              </a:ext>
            </a:extLst>
          </p:cNvPr>
          <p:cNvSpPr/>
          <p:nvPr/>
        </p:nvSpPr>
        <p:spPr bwMode="auto">
          <a:xfrm>
            <a:off x="539552" y="3068960"/>
            <a:ext cx="6912768" cy="1872208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F9BD1B59-7160-3168-64CE-8546EC094124}"/>
              </a:ext>
            </a:extLst>
          </p:cNvPr>
          <p:cNvSpPr/>
          <p:nvPr/>
        </p:nvSpPr>
        <p:spPr bwMode="auto">
          <a:xfrm>
            <a:off x="683568" y="3356992"/>
            <a:ext cx="6552728" cy="144016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id="{BF078976-7DBA-2B9E-2703-998452320B46}"/>
              </a:ext>
            </a:extLst>
          </p:cNvPr>
          <p:cNvSpPr/>
          <p:nvPr/>
        </p:nvSpPr>
        <p:spPr bwMode="auto">
          <a:xfrm>
            <a:off x="827584" y="3501008"/>
            <a:ext cx="6264696" cy="1152128"/>
          </a:xfrm>
          <a:prstGeom prst="roundRect">
            <a:avLst>
              <a:gd name="adj" fmla="val 3537"/>
            </a:avLst>
          </a:prstGeom>
          <a:solidFill>
            <a:srgbClr val="FF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Ορθογώνιο: Στρογγύλεμα γωνιών 8">
            <a:extLst>
              <a:ext uri="{FF2B5EF4-FFF2-40B4-BE49-F238E27FC236}">
                <a16:creationId xmlns:a16="http://schemas.microsoft.com/office/drawing/2014/main" id="{B1EE8B97-C20B-C1BE-D075-A3C986B9C874}"/>
              </a:ext>
            </a:extLst>
          </p:cNvPr>
          <p:cNvSpPr/>
          <p:nvPr/>
        </p:nvSpPr>
        <p:spPr bwMode="auto">
          <a:xfrm>
            <a:off x="1403648" y="3861048"/>
            <a:ext cx="5616624" cy="36004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6A122E9D-5A67-243F-42C4-0EFEE6BD7AC0}"/>
              </a:ext>
            </a:extLst>
          </p:cNvPr>
          <p:cNvSpPr/>
          <p:nvPr/>
        </p:nvSpPr>
        <p:spPr bwMode="auto">
          <a:xfrm>
            <a:off x="683568" y="1844824"/>
            <a:ext cx="6552728" cy="136815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FD54E9FF-5E2A-4CDB-CBC4-8068F5A4F678}"/>
              </a:ext>
            </a:extLst>
          </p:cNvPr>
          <p:cNvSpPr/>
          <p:nvPr/>
        </p:nvSpPr>
        <p:spPr bwMode="auto">
          <a:xfrm>
            <a:off x="827584" y="1988840"/>
            <a:ext cx="6264696" cy="1080120"/>
          </a:xfrm>
          <a:prstGeom prst="roundRect">
            <a:avLst>
              <a:gd name="adj" fmla="val 3537"/>
            </a:avLst>
          </a:prstGeom>
          <a:solidFill>
            <a:srgbClr val="FF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8A1F1956-3456-8FBA-1BA6-0BA1DBD2AE29}"/>
              </a:ext>
            </a:extLst>
          </p:cNvPr>
          <p:cNvSpPr/>
          <p:nvPr/>
        </p:nvSpPr>
        <p:spPr bwMode="auto">
          <a:xfrm>
            <a:off x="1403648" y="2348880"/>
            <a:ext cx="5616624" cy="36004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/>
              <a:t>for: </a:t>
            </a:r>
            <a:r>
              <a:rPr lang="el-GR" altLang="el-GR" sz="3600"/>
              <a:t>παραδείγματα</a:t>
            </a:r>
            <a:endParaRPr lang="en-AU" altLang="el-GR" sz="3600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62000" y="1981200"/>
            <a:ext cx="7467600" cy="1019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for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 = 0;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 &lt; 100;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++)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System.out.println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62000" y="3549650"/>
            <a:ext cx="6292850" cy="1019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for</a:t>
            </a:r>
            <a:r>
              <a:rPr lang="en-AU" altLang="el-GR" sz="2000" b="1" dirty="0">
                <a:latin typeface="Courier New" panose="02070309020205020404" pitchFamily="49" charset="0"/>
              </a:rPr>
              <a:t>(String s =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getString</a:t>
            </a:r>
            <a:r>
              <a:rPr lang="en-AU" altLang="el-GR" sz="2000" b="1" dirty="0">
                <a:latin typeface="Courier New" panose="02070309020205020404" pitchFamily="49" charset="0"/>
              </a:rPr>
              <a:t>(); s != </a:t>
            </a:r>
            <a:r>
              <a:rPr lang="en-AU" altLang="el-GR" sz="2000" b="1" dirty="0">
                <a:solidFill>
                  <a:srgbClr val="00B050"/>
                </a:solidFill>
                <a:latin typeface="Courier New" panose="02070309020205020404" pitchFamily="49" charset="0"/>
              </a:rPr>
              <a:t>""</a:t>
            </a:r>
            <a:r>
              <a:rPr lang="en-AU" altLang="el-GR" sz="2000" b="1" dirty="0">
                <a:latin typeface="Courier New" panose="02070309020205020404" pitchFamily="49" charset="0"/>
              </a:rPr>
              <a:t>; 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buffer.append</a:t>
            </a:r>
            <a:r>
              <a:rPr lang="en-AU" altLang="el-GR" sz="2000" b="1" dirty="0">
                <a:latin typeface="Courier New" panose="02070309020205020404" pitchFamily="49" charset="0"/>
              </a:rPr>
              <a:t>(s);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FF85D512-5B3D-D8A0-EDF4-E28C9E3CAA54}"/>
              </a:ext>
            </a:extLst>
          </p:cNvPr>
          <p:cNvSpPr/>
          <p:nvPr/>
        </p:nvSpPr>
        <p:spPr bwMode="auto">
          <a:xfrm>
            <a:off x="755576" y="3429000"/>
            <a:ext cx="7200800" cy="2736304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1C154CE3-578B-6E76-1B6D-951227301714}"/>
              </a:ext>
            </a:extLst>
          </p:cNvPr>
          <p:cNvSpPr/>
          <p:nvPr/>
        </p:nvSpPr>
        <p:spPr bwMode="auto">
          <a:xfrm>
            <a:off x="899592" y="3501008"/>
            <a:ext cx="6912768" cy="259228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8DC9977-259E-C38E-7A99-C4B244D154F9}"/>
              </a:ext>
            </a:extLst>
          </p:cNvPr>
          <p:cNvSpPr/>
          <p:nvPr/>
        </p:nvSpPr>
        <p:spPr bwMode="auto">
          <a:xfrm>
            <a:off x="971600" y="3573016"/>
            <a:ext cx="6696744" cy="2448272"/>
          </a:xfrm>
          <a:prstGeom prst="roundRect">
            <a:avLst>
              <a:gd name="adj" fmla="val 3537"/>
            </a:avLst>
          </a:prstGeom>
          <a:solidFill>
            <a:srgbClr val="FF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9074FFA9-6F26-79DC-B6FA-139427A59E4B}"/>
              </a:ext>
            </a:extLst>
          </p:cNvPr>
          <p:cNvSpPr/>
          <p:nvPr/>
        </p:nvSpPr>
        <p:spPr bwMode="auto">
          <a:xfrm>
            <a:off x="1475656" y="3933056"/>
            <a:ext cx="6120680" cy="187220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76DB106F-62F3-5F68-BA57-FC60CFAFFD6B}"/>
              </a:ext>
            </a:extLst>
          </p:cNvPr>
          <p:cNvSpPr/>
          <p:nvPr/>
        </p:nvSpPr>
        <p:spPr bwMode="auto">
          <a:xfrm>
            <a:off x="1619672" y="3933056"/>
            <a:ext cx="5904656" cy="1296144"/>
          </a:xfrm>
          <a:prstGeom prst="roundRect">
            <a:avLst>
              <a:gd name="adj" fmla="val 3537"/>
            </a:avLst>
          </a:prstGeom>
          <a:solidFill>
            <a:srgbClr val="CC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id="{11FB7C3D-9463-B603-9026-73F4D31265EB}"/>
              </a:ext>
            </a:extLst>
          </p:cNvPr>
          <p:cNvSpPr/>
          <p:nvPr/>
        </p:nvSpPr>
        <p:spPr bwMode="auto">
          <a:xfrm>
            <a:off x="2123728" y="4797152"/>
            <a:ext cx="5328592" cy="36004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B76B9883-2956-E2CB-A903-8E680AB97C0F}"/>
              </a:ext>
            </a:extLst>
          </p:cNvPr>
          <p:cNvSpPr/>
          <p:nvPr/>
        </p:nvSpPr>
        <p:spPr bwMode="auto">
          <a:xfrm>
            <a:off x="2123728" y="4221088"/>
            <a:ext cx="5328592" cy="36004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/>
              <a:t>break / continue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62000" y="1371600"/>
            <a:ext cx="7315200" cy="2084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dirty="0">
                <a:latin typeface="Arial" panose="020B0604020202020204" pitchFamily="34" charset="0"/>
              </a:rPr>
              <a:t>Σε όλους τους βρόγχους</a:t>
            </a:r>
            <a:r>
              <a:rPr lang="en-AU" altLang="el-GR" sz="2400" dirty="0">
                <a:latin typeface="Arial" panose="020B0604020202020204" pitchFamily="34" charset="0"/>
              </a:rPr>
              <a:t>: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dirty="0">
                <a:latin typeface="Arial" panose="020B0604020202020204" pitchFamily="34" charset="0"/>
              </a:rPr>
              <a:t> • </a:t>
            </a:r>
            <a:r>
              <a:rPr lang="el-GR" altLang="el-GR" sz="2400" dirty="0">
                <a:latin typeface="Arial" panose="020B0604020202020204" pitchFamily="34" charset="0"/>
              </a:rPr>
              <a:t>το </a:t>
            </a:r>
            <a:r>
              <a:rPr lang="en-AU" altLang="el-GR" sz="2400" b="1" dirty="0">
                <a:solidFill>
                  <a:srgbClr val="0070C0"/>
                </a:solidFill>
                <a:latin typeface="Arial" panose="020B0604020202020204" pitchFamily="34" charset="0"/>
              </a:rPr>
              <a:t>break</a:t>
            </a:r>
            <a:r>
              <a:rPr lang="en-AU" altLang="el-GR" sz="2400" dirty="0">
                <a:latin typeface="Arial" panose="020B0604020202020204" pitchFamily="34" charset="0"/>
              </a:rPr>
              <a:t> </a:t>
            </a:r>
            <a:r>
              <a:rPr lang="el-GR" altLang="el-GR" sz="2400" dirty="0">
                <a:latin typeface="Arial" panose="020B0604020202020204" pitchFamily="34" charset="0"/>
              </a:rPr>
              <a:t>προκαλεί την άμεση έξοδο από το </a:t>
            </a:r>
            <a:br>
              <a:rPr lang="el-GR" altLang="el-GR" sz="2400" dirty="0">
                <a:latin typeface="Arial" panose="020B0604020202020204" pitchFamily="34" charset="0"/>
              </a:rPr>
            </a:br>
            <a:r>
              <a:rPr lang="el-GR" altLang="el-GR" sz="2400" dirty="0">
                <a:latin typeface="Arial" panose="020B0604020202020204" pitchFamily="34" charset="0"/>
              </a:rPr>
              <a:t>   βρόγχο που το περιέχει</a:t>
            </a:r>
            <a:endParaRPr lang="en-AU" altLang="el-GR" sz="2400" dirty="0"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dirty="0">
                <a:latin typeface="Arial" panose="020B0604020202020204" pitchFamily="34" charset="0"/>
              </a:rPr>
              <a:t> • </a:t>
            </a:r>
            <a:r>
              <a:rPr lang="el-GR" altLang="el-GR" sz="2400" dirty="0">
                <a:latin typeface="Arial" panose="020B0604020202020204" pitchFamily="34" charset="0"/>
              </a:rPr>
              <a:t>το </a:t>
            </a:r>
            <a:r>
              <a:rPr lang="en-AU" altLang="el-GR" sz="2400" b="1" dirty="0">
                <a:solidFill>
                  <a:srgbClr val="0070C0"/>
                </a:solidFill>
                <a:latin typeface="Arial" panose="020B0604020202020204" pitchFamily="34" charset="0"/>
              </a:rPr>
              <a:t>continue</a:t>
            </a:r>
            <a:r>
              <a:rPr lang="en-AU" altLang="el-GR" sz="2400" dirty="0">
                <a:latin typeface="Arial" panose="020B0604020202020204" pitchFamily="34" charset="0"/>
              </a:rPr>
              <a:t> </a:t>
            </a:r>
            <a:r>
              <a:rPr lang="el-GR" altLang="el-GR" sz="2400" dirty="0">
                <a:latin typeface="Arial" panose="020B0604020202020204" pitchFamily="34" charset="0"/>
              </a:rPr>
              <a:t>προκαλεί την άμεση επανάληψη του </a:t>
            </a:r>
            <a:br>
              <a:rPr lang="el-GR" altLang="el-GR" sz="2400" dirty="0">
                <a:latin typeface="Arial" panose="020B0604020202020204" pitchFamily="34" charset="0"/>
              </a:rPr>
            </a:br>
            <a:r>
              <a:rPr lang="el-GR" altLang="el-GR" sz="2400" dirty="0">
                <a:latin typeface="Arial" panose="020B0604020202020204" pitchFamily="34" charset="0"/>
              </a:rPr>
              <a:t>   βρόγχου</a:t>
            </a:r>
            <a:endParaRPr lang="en-AU" altLang="el-GR" sz="2400" dirty="0">
              <a:latin typeface="Arial" panose="020B0604020202020204" pitchFamily="34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14400" y="3581400"/>
            <a:ext cx="6292850" cy="2543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while</a:t>
            </a:r>
            <a:r>
              <a:rPr lang="en-AU" altLang="el-GR" sz="2000" b="1" dirty="0">
                <a:latin typeface="Courier New" panose="02070309020205020404" pitchFamily="49" charset="0"/>
              </a:rPr>
              <a:t>(x &lt; 99)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if</a:t>
            </a:r>
            <a:r>
              <a:rPr lang="en-AU" altLang="el-GR" sz="2000" b="1" dirty="0">
                <a:latin typeface="Courier New" panose="02070309020205020404" pitchFamily="49" charset="0"/>
              </a:rPr>
              <a:t>(x &lt; 0)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    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break</a:t>
            </a:r>
            <a:r>
              <a:rPr lang="en-AU" altLang="el-GR" sz="2000" b="1" dirty="0">
                <a:latin typeface="Courier New" panose="02070309020205020404" pitchFamily="49" charset="0"/>
              </a:rPr>
              <a:t>;     </a:t>
            </a:r>
            <a:r>
              <a:rPr lang="en-AU" altLang="el-GR" sz="2000" b="1" dirty="0">
                <a:solidFill>
                  <a:srgbClr val="B3B3B3"/>
                </a:solidFill>
                <a:latin typeface="Courier New" panose="02070309020205020404" pitchFamily="49" charset="0"/>
              </a:rPr>
              <a:t>// error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if</a:t>
            </a:r>
            <a:r>
              <a:rPr lang="en-AU" altLang="el-GR" sz="2000" b="1" dirty="0">
                <a:latin typeface="Courier New" panose="02070309020205020404" pitchFamily="49" charset="0"/>
              </a:rPr>
              <a:t>(x == 0)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    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continue</a:t>
            </a:r>
            <a:r>
              <a:rPr lang="en-AU" altLang="el-GR" sz="2000" b="1" dirty="0">
                <a:latin typeface="Courier New" panose="02070309020205020404" pitchFamily="49" charset="0"/>
              </a:rPr>
              <a:t>;  </a:t>
            </a:r>
            <a:r>
              <a:rPr lang="en-AU" altLang="el-GR" sz="2000" b="1" dirty="0">
                <a:solidFill>
                  <a:srgbClr val="B3B3B3"/>
                </a:solidFill>
                <a:latin typeface="Courier New" panose="02070309020205020404" pitchFamily="49" charset="0"/>
              </a:rPr>
              <a:t>// ignore zero values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process(x);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x =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reader.nextX</a:t>
            </a:r>
            <a:r>
              <a:rPr lang="en-AU" altLang="el-GR" sz="2000" b="1" dirty="0">
                <a:latin typeface="Courier New" panose="02070309020205020404" pitchFamily="49" charset="0"/>
              </a:rPr>
              <a:t>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}</a:t>
            </a:r>
          </a:p>
        </p:txBody>
      </p:sp>
      <p:grpSp>
        <p:nvGrpSpPr>
          <p:cNvPr id="16389" name="Group 14"/>
          <p:cNvGrpSpPr>
            <a:grpSpLocks/>
          </p:cNvGrpSpPr>
          <p:nvPr/>
        </p:nvGrpSpPr>
        <p:grpSpPr bwMode="auto">
          <a:xfrm>
            <a:off x="457200" y="4343400"/>
            <a:ext cx="609600" cy="1676400"/>
            <a:chOff x="288" y="2736"/>
            <a:chExt cx="384" cy="1056"/>
          </a:xfrm>
        </p:grpSpPr>
        <p:sp>
          <p:nvSpPr>
            <p:cNvPr id="16394" name="Arc 6"/>
            <p:cNvSpPr>
              <a:spLocks/>
            </p:cNvSpPr>
            <p:nvPr/>
          </p:nvSpPr>
          <p:spPr bwMode="auto">
            <a:xfrm flipH="1">
              <a:off x="288" y="2791"/>
              <a:ext cx="336" cy="521"/>
            </a:xfrm>
            <a:custGeom>
              <a:avLst/>
              <a:gdLst>
                <a:gd name="T0" fmla="*/ 0 w 21594"/>
                <a:gd name="T1" fmla="*/ 0 h 21600"/>
                <a:gd name="T2" fmla="*/ 0 w 21594"/>
                <a:gd name="T3" fmla="*/ 0 h 21600"/>
                <a:gd name="T4" fmla="*/ 0 w 21594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594" h="21600" fill="none" extrusionOk="0">
                  <a:moveTo>
                    <a:pt x="0" y="0"/>
                  </a:moveTo>
                  <a:cubicBezTo>
                    <a:pt x="11724" y="0"/>
                    <a:pt x="21308" y="9353"/>
                    <a:pt x="21593" y="21075"/>
                  </a:cubicBezTo>
                </a:path>
                <a:path w="21594" h="21600" stroke="0" extrusionOk="0">
                  <a:moveTo>
                    <a:pt x="0" y="0"/>
                  </a:moveTo>
                  <a:cubicBezTo>
                    <a:pt x="11724" y="0"/>
                    <a:pt x="21308" y="9353"/>
                    <a:pt x="21593" y="21075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395" name="Arc 7"/>
            <p:cNvSpPr>
              <a:spLocks/>
            </p:cNvSpPr>
            <p:nvPr/>
          </p:nvSpPr>
          <p:spPr bwMode="auto">
            <a:xfrm flipH="1" flipV="1">
              <a:off x="288" y="3264"/>
              <a:ext cx="336" cy="528"/>
            </a:xfrm>
            <a:custGeom>
              <a:avLst/>
              <a:gdLst>
                <a:gd name="T0" fmla="*/ 0 w 21600"/>
                <a:gd name="T1" fmla="*/ 0 h 22745"/>
                <a:gd name="T2" fmla="*/ 0 w 21600"/>
                <a:gd name="T3" fmla="*/ 0 h 22745"/>
                <a:gd name="T4" fmla="*/ 0 w 21600"/>
                <a:gd name="T5" fmla="*/ 0 h 2274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2745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981"/>
                    <a:pt x="21589" y="22363"/>
                    <a:pt x="21569" y="22744"/>
                  </a:cubicBezTo>
                </a:path>
                <a:path w="21600" h="22745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981"/>
                    <a:pt x="21589" y="22363"/>
                    <a:pt x="21569" y="22744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396" name="Oval 8"/>
            <p:cNvSpPr>
              <a:spLocks noChangeArrowheads="1"/>
            </p:cNvSpPr>
            <p:nvPr/>
          </p:nvSpPr>
          <p:spPr bwMode="auto">
            <a:xfrm>
              <a:off x="576" y="2736"/>
              <a:ext cx="96" cy="10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6390" name="Group 15"/>
          <p:cNvGrpSpPr>
            <a:grpSpLocks/>
          </p:cNvGrpSpPr>
          <p:nvPr/>
        </p:nvGrpSpPr>
        <p:grpSpPr bwMode="auto">
          <a:xfrm>
            <a:off x="381000" y="3810000"/>
            <a:ext cx="479425" cy="1219200"/>
            <a:chOff x="240" y="2400"/>
            <a:chExt cx="302" cy="768"/>
          </a:xfrm>
        </p:grpSpPr>
        <p:sp>
          <p:nvSpPr>
            <p:cNvPr id="16391" name="Arc 10"/>
            <p:cNvSpPr>
              <a:spLocks/>
            </p:cNvSpPr>
            <p:nvPr/>
          </p:nvSpPr>
          <p:spPr bwMode="auto">
            <a:xfrm flipH="1" flipV="1">
              <a:off x="240" y="2784"/>
              <a:ext cx="254" cy="35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392" name="Arc 11"/>
            <p:cNvSpPr>
              <a:spLocks/>
            </p:cNvSpPr>
            <p:nvPr/>
          </p:nvSpPr>
          <p:spPr bwMode="auto">
            <a:xfrm flipH="1">
              <a:off x="240" y="2400"/>
              <a:ext cx="302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393" name="Oval 12"/>
            <p:cNvSpPr>
              <a:spLocks noChangeArrowheads="1"/>
            </p:cNvSpPr>
            <p:nvPr/>
          </p:nvSpPr>
          <p:spPr bwMode="auto">
            <a:xfrm flipV="1">
              <a:off x="461" y="3104"/>
              <a:ext cx="67" cy="64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077200" cy="565150"/>
          </a:xfrm>
        </p:spPr>
        <p:txBody>
          <a:bodyPr/>
          <a:lstStyle/>
          <a:p>
            <a:r>
              <a:rPr lang="el-GR" altLang="el-GR" sz="3600"/>
              <a:t>Εντολές ροής προγράμματος της </a:t>
            </a:r>
            <a:r>
              <a:rPr lang="en-AU" altLang="el-GR" sz="3600"/>
              <a:t>Java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400" dirty="0">
                <a:latin typeface="Arial" panose="020B0604020202020204" pitchFamily="34" charset="0"/>
              </a:rPr>
              <a:t>Υπό συνθήκη διακλάδωση</a:t>
            </a:r>
            <a:r>
              <a:rPr lang="el-GR" altLang="el-GR" sz="2400" i="1" dirty="0"/>
              <a:t> </a:t>
            </a:r>
            <a:r>
              <a:rPr lang="el-GR" altLang="el-GR" sz="1600" dirty="0">
                <a:solidFill>
                  <a:srgbClr val="FF99FF"/>
                </a:solidFill>
              </a:rPr>
              <a:t>[</a:t>
            </a:r>
            <a:r>
              <a:rPr lang="en-AU" altLang="el-GR" sz="1600" dirty="0">
                <a:solidFill>
                  <a:srgbClr val="FF99FF"/>
                </a:solidFill>
              </a:rPr>
              <a:t>conditional</a:t>
            </a:r>
            <a:r>
              <a:rPr lang="el-GR" altLang="el-GR" sz="1600" dirty="0">
                <a:solidFill>
                  <a:srgbClr val="FF99FF"/>
                </a:solidFill>
              </a:rPr>
              <a:t>]</a:t>
            </a:r>
            <a:br>
              <a:rPr lang="en-AU" altLang="el-GR" sz="2400" dirty="0"/>
            </a:br>
            <a:r>
              <a:rPr lang="en-AU" altLang="el-GR" sz="2400" dirty="0"/>
              <a:t>	</a:t>
            </a:r>
            <a:r>
              <a:rPr lang="en-AU" altLang="el-GR" sz="2400" b="1" dirty="0">
                <a:latin typeface="Courier New" panose="02070309020205020404" pitchFamily="49" charset="0"/>
              </a:rPr>
              <a:t>if()/else</a:t>
            </a:r>
            <a:endParaRPr lang="el-GR" altLang="el-GR" sz="2400" b="1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AU" altLang="el-GR" sz="2400" dirty="0"/>
          </a:p>
          <a:p>
            <a:r>
              <a:rPr lang="el-GR" altLang="el-GR" sz="2400" dirty="0">
                <a:latin typeface="Arial" panose="020B0604020202020204" pitchFamily="34" charset="0"/>
              </a:rPr>
              <a:t>Επιλογή</a:t>
            </a:r>
            <a:r>
              <a:rPr lang="el-GR" altLang="el-GR" sz="2400" i="1" dirty="0"/>
              <a:t> </a:t>
            </a:r>
            <a:r>
              <a:rPr lang="el-GR" altLang="el-GR" sz="1600" dirty="0">
                <a:solidFill>
                  <a:srgbClr val="FF99FF"/>
                </a:solidFill>
              </a:rPr>
              <a:t>[</a:t>
            </a:r>
            <a:r>
              <a:rPr lang="en-AU" altLang="el-GR" sz="1600" dirty="0">
                <a:solidFill>
                  <a:srgbClr val="FF99FF"/>
                </a:solidFill>
              </a:rPr>
              <a:t>selection</a:t>
            </a:r>
            <a:r>
              <a:rPr lang="el-GR" altLang="el-GR" sz="1600" dirty="0">
                <a:solidFill>
                  <a:srgbClr val="FF99FF"/>
                </a:solidFill>
              </a:rPr>
              <a:t>]</a:t>
            </a:r>
            <a:br>
              <a:rPr lang="en-AU" altLang="el-GR" sz="2400" dirty="0"/>
            </a:br>
            <a:r>
              <a:rPr lang="en-AU" altLang="el-GR" sz="2400" dirty="0"/>
              <a:t>	</a:t>
            </a:r>
            <a:r>
              <a:rPr lang="en-AU" altLang="el-GR" sz="2400" b="1" dirty="0">
                <a:latin typeface="Courier New" panose="02070309020205020404" pitchFamily="49" charset="0"/>
              </a:rPr>
              <a:t>switch()</a:t>
            </a:r>
            <a:endParaRPr lang="el-GR" altLang="el-GR" sz="2400" b="1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AU" altLang="el-GR" sz="2400" dirty="0"/>
          </a:p>
          <a:p>
            <a:r>
              <a:rPr lang="el-GR" altLang="el-GR" sz="2400" dirty="0">
                <a:latin typeface="Arial" panose="020B0604020202020204" pitchFamily="34" charset="0"/>
              </a:rPr>
              <a:t>Βρόγχοι</a:t>
            </a:r>
            <a:r>
              <a:rPr lang="el-GR" altLang="el-GR" sz="2400" dirty="0"/>
              <a:t> </a:t>
            </a:r>
            <a:r>
              <a:rPr lang="el-GR" altLang="el-GR" sz="1600" dirty="0">
                <a:solidFill>
                  <a:srgbClr val="FF99FF"/>
                </a:solidFill>
              </a:rPr>
              <a:t>[</a:t>
            </a:r>
            <a:r>
              <a:rPr lang="en-AU" altLang="el-GR" sz="1600" dirty="0">
                <a:solidFill>
                  <a:srgbClr val="FF99FF"/>
                </a:solidFill>
              </a:rPr>
              <a:t>loops</a:t>
            </a:r>
            <a:r>
              <a:rPr lang="el-GR" altLang="el-GR" sz="1600" dirty="0">
                <a:solidFill>
                  <a:srgbClr val="FF99FF"/>
                </a:solidFill>
              </a:rPr>
              <a:t>]</a:t>
            </a:r>
            <a:br>
              <a:rPr lang="en-AU" altLang="el-GR" sz="2400" dirty="0"/>
            </a:br>
            <a:r>
              <a:rPr lang="en-AU" altLang="el-GR" sz="2400" dirty="0"/>
              <a:t>	</a:t>
            </a:r>
            <a:r>
              <a:rPr lang="en-AU" altLang="el-GR" sz="2400" b="1" dirty="0">
                <a:latin typeface="Courier New" panose="02070309020205020404" pitchFamily="49" charset="0"/>
              </a:rPr>
              <a:t>while()</a:t>
            </a:r>
            <a:br>
              <a:rPr lang="en-AU" altLang="el-GR" sz="2400" b="1" dirty="0">
                <a:latin typeface="Courier New" panose="02070309020205020404" pitchFamily="49" charset="0"/>
              </a:rPr>
            </a:br>
            <a:r>
              <a:rPr lang="en-AU" altLang="el-GR" sz="2400" b="1" dirty="0">
                <a:latin typeface="Courier New" panose="02070309020205020404" pitchFamily="49" charset="0"/>
              </a:rPr>
              <a:t>	do()</a:t>
            </a:r>
            <a:br>
              <a:rPr lang="en-AU" altLang="el-GR" sz="2400" b="1" dirty="0">
                <a:latin typeface="Courier New" panose="02070309020205020404" pitchFamily="49" charset="0"/>
              </a:rPr>
            </a:br>
            <a:r>
              <a:rPr lang="en-AU" altLang="el-GR" sz="2400" b="1" dirty="0">
                <a:latin typeface="Courier New" panose="02070309020205020404" pitchFamily="49" charset="0"/>
              </a:rPr>
              <a:t>	for()</a:t>
            </a:r>
            <a:br>
              <a:rPr lang="en-AU" altLang="el-GR" sz="2400" b="1" dirty="0">
                <a:latin typeface="Courier New" panose="02070309020205020404" pitchFamily="49" charset="0"/>
              </a:rPr>
            </a:br>
            <a:r>
              <a:rPr lang="en-AU" altLang="el-GR" sz="2400" b="1" dirty="0">
                <a:latin typeface="Courier New" panose="02070309020205020404" pitchFamily="49" charset="0"/>
              </a:rPr>
              <a:t>	break/continue</a:t>
            </a:r>
            <a:endParaRPr lang="en-AU" altLang="el-G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1E20F345-9B73-18AC-6F79-1C62D234B63C}"/>
              </a:ext>
            </a:extLst>
          </p:cNvPr>
          <p:cNvSpPr/>
          <p:nvPr/>
        </p:nvSpPr>
        <p:spPr bwMode="auto">
          <a:xfrm>
            <a:off x="2699792" y="1700808"/>
            <a:ext cx="5544616" cy="2520280"/>
          </a:xfrm>
          <a:prstGeom prst="roundRect">
            <a:avLst>
              <a:gd name="adj" fmla="val 3537"/>
            </a:avLst>
          </a:prstGeom>
          <a:solidFill>
            <a:srgbClr val="CC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D7208F4C-8A89-158E-A629-C8B3C651909F}"/>
              </a:ext>
            </a:extLst>
          </p:cNvPr>
          <p:cNvSpPr/>
          <p:nvPr/>
        </p:nvSpPr>
        <p:spPr bwMode="auto">
          <a:xfrm>
            <a:off x="3995936" y="2276872"/>
            <a:ext cx="4176464" cy="36004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AE1F5B69-52A6-2F02-03CA-718E042D3371}"/>
              </a:ext>
            </a:extLst>
          </p:cNvPr>
          <p:cNvSpPr/>
          <p:nvPr/>
        </p:nvSpPr>
        <p:spPr bwMode="auto">
          <a:xfrm>
            <a:off x="3995936" y="3212976"/>
            <a:ext cx="4176464" cy="43204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/>
              <a:t>if / else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143000" y="5181600"/>
            <a:ext cx="7315200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• </a:t>
            </a: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Το τμήμα </a:t>
            </a:r>
            <a:r>
              <a:rPr lang="en-AU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 "else" </a:t>
            </a: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είναι προαιρετικό</a:t>
            </a:r>
            <a:endParaRPr lang="en-AU" altLang="el-GR" sz="24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• </a:t>
            </a: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Εάν το «σώμα» περιέχει μόνο μια εντολή τότε οι </a:t>
            </a:r>
            <a:b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l-GR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  αγκύλες μπορεί να παραληφθούν</a:t>
            </a:r>
            <a:endParaRPr lang="en-AU" altLang="el-GR" sz="24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209800" y="1447800"/>
            <a:ext cx="6248400" cy="2930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600" i="1" dirty="0">
              <a:latin typeface="Times" panose="02020603050405020304" pitchFamily="18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i="1" dirty="0">
                <a:latin typeface="Times" panose="02020603050405020304" pitchFamily="18" charset="0"/>
              </a:rPr>
              <a:t>	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if</a:t>
            </a:r>
            <a:r>
              <a:rPr lang="en-AU" altLang="el-GR" sz="2000" b="1" dirty="0">
                <a:latin typeface="Courier New" panose="02070309020205020404" pitchFamily="49" charset="0"/>
              </a:rPr>
              <a:t> (</a:t>
            </a:r>
            <a:r>
              <a:rPr lang="el-GR" altLang="el-GR" sz="2000" b="1" i="1" dirty="0">
                <a:latin typeface="Courier New" panose="02070309020205020404" pitchFamily="49" charset="0"/>
              </a:rPr>
              <a:t>συνθήκη</a:t>
            </a:r>
            <a:r>
              <a:rPr lang="en-AU" altLang="el-GR" sz="2000" b="1" dirty="0">
                <a:latin typeface="Courier New" panose="02070309020205020404" pitchFamily="49" charset="0"/>
              </a:rPr>
              <a:t>) {</a:t>
            </a:r>
            <a:br>
              <a:rPr lang="en-AU" altLang="el-GR" sz="2000" b="1" i="1" dirty="0">
                <a:latin typeface="Courier New" panose="02070309020205020404" pitchFamily="49" charset="0"/>
              </a:rPr>
            </a:br>
            <a:r>
              <a:rPr lang="en-AU" altLang="el-GR" sz="2000" b="1" i="1" dirty="0">
                <a:latin typeface="Courier New" panose="02070309020205020404" pitchFamily="49" charset="0"/>
              </a:rPr>
              <a:t>		</a:t>
            </a:r>
            <a:r>
              <a:rPr lang="el-GR" altLang="el-GR" sz="2000" b="1" i="1" dirty="0">
                <a:latin typeface="Courier New" panose="02070309020205020404" pitchFamily="49" charset="0"/>
              </a:rPr>
              <a:t>ακολουθία-εντολών</a:t>
            </a:r>
            <a:r>
              <a:rPr lang="en-AU" altLang="el-GR" sz="2000" b="1" dirty="0">
                <a:latin typeface="Courier New" panose="02070309020205020404" pitchFamily="49" charset="0"/>
              </a:rPr>
              <a:t>;</a:t>
            </a:r>
            <a:br>
              <a:rPr lang="en-AU" altLang="el-GR" sz="2000" b="1" i="1" dirty="0">
                <a:latin typeface="Courier New" panose="02070309020205020404" pitchFamily="49" charset="0"/>
              </a:rPr>
            </a:br>
            <a:r>
              <a:rPr lang="en-AU" altLang="el-GR" sz="2000" b="1" i="1" dirty="0">
                <a:latin typeface="Courier New" panose="02070309020205020404" pitchFamily="49" charset="0"/>
              </a:rPr>
              <a:t>	</a:t>
            </a:r>
            <a:r>
              <a:rPr lang="en-AU" altLang="el-GR" sz="2000" b="1" dirty="0">
                <a:latin typeface="Courier New" panose="02070309020205020404" pitchFamily="49" charset="0"/>
              </a:rPr>
              <a:t>}</a:t>
            </a:r>
            <a:br>
              <a:rPr lang="en-AU" altLang="el-GR" sz="2000" b="1" i="1" dirty="0">
                <a:latin typeface="Courier New" panose="02070309020205020404" pitchFamily="49" charset="0"/>
              </a:rPr>
            </a:br>
            <a:r>
              <a:rPr lang="en-AU" altLang="el-GR" sz="2000" b="1" i="1" dirty="0">
                <a:latin typeface="Courier New" panose="02070309020205020404" pitchFamily="49" charset="0"/>
              </a:rPr>
              <a:t>	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else</a:t>
            </a:r>
            <a:r>
              <a:rPr lang="en-AU" altLang="el-GR" sz="2000" b="1" i="1" dirty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AU" altLang="el-GR" sz="2000" b="1" dirty="0">
                <a:latin typeface="Courier New" panose="02070309020205020404" pitchFamily="49" charset="0"/>
              </a:rPr>
              <a:t>{</a:t>
            </a:r>
            <a:br>
              <a:rPr lang="en-AU" altLang="el-GR" sz="2000" b="1" i="1" dirty="0">
                <a:latin typeface="Courier New" panose="02070309020205020404" pitchFamily="49" charset="0"/>
              </a:rPr>
            </a:br>
            <a:r>
              <a:rPr lang="en-AU" altLang="el-GR" sz="2000" b="1" i="1" dirty="0">
                <a:latin typeface="Courier New" panose="02070309020205020404" pitchFamily="49" charset="0"/>
              </a:rPr>
              <a:t>		</a:t>
            </a:r>
            <a:r>
              <a:rPr lang="el-GR" altLang="el-GR" sz="2000" b="1" i="1" dirty="0">
                <a:latin typeface="Courier New" panose="02070309020205020404" pitchFamily="49" charset="0"/>
              </a:rPr>
              <a:t>ακολουθία-εντολών</a:t>
            </a:r>
            <a:r>
              <a:rPr lang="en-AU" altLang="el-GR" sz="2000" b="1" dirty="0">
                <a:latin typeface="Courier New" panose="02070309020205020404" pitchFamily="49" charset="0"/>
              </a:rPr>
              <a:t>;</a:t>
            </a:r>
            <a:br>
              <a:rPr lang="en-AU" altLang="el-GR" sz="2000" b="1" i="1" dirty="0">
                <a:latin typeface="Courier New" panose="02070309020205020404" pitchFamily="49" charset="0"/>
              </a:rPr>
            </a:br>
            <a:r>
              <a:rPr lang="en-AU" altLang="el-GR" sz="2000" b="1" i="1" dirty="0">
                <a:latin typeface="Courier New" panose="02070309020205020404" pitchFamily="49" charset="0"/>
              </a:rPr>
              <a:t>	</a:t>
            </a:r>
            <a:r>
              <a:rPr lang="en-AU" altLang="el-GR" sz="2000" b="1" dirty="0">
                <a:latin typeface="Courier New" panose="02070309020205020404" pitchFamily="49" charset="0"/>
              </a:rPr>
              <a:t>}</a:t>
            </a:r>
            <a:r>
              <a:rPr lang="en-AU" altLang="el-GR" i="1" dirty="0">
                <a:latin typeface="Times" panose="02020603050405020304" pitchFamily="18" charset="0"/>
              </a:rPr>
              <a:t> </a:t>
            </a:r>
            <a:r>
              <a:rPr lang="en-AU" altLang="el-GR" sz="1600" i="1" dirty="0">
                <a:latin typeface="Times" panose="02020603050405020304" pitchFamily="18" charset="0"/>
              </a:rPr>
              <a:t> 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600" i="1" dirty="0">
              <a:latin typeface="Times" panose="02020603050405020304" pitchFamily="18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85800" y="1595438"/>
            <a:ext cx="1385443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σύνταξη</a:t>
            </a:r>
            <a:r>
              <a:rPr lang="en-AU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D48F7EEB-E0D5-6CF4-97CD-53C40C045E27}"/>
              </a:ext>
            </a:extLst>
          </p:cNvPr>
          <p:cNvSpPr/>
          <p:nvPr/>
        </p:nvSpPr>
        <p:spPr bwMode="auto">
          <a:xfrm>
            <a:off x="611560" y="1268760"/>
            <a:ext cx="7128792" cy="5112568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9C8660BF-983B-F5E7-57DF-F08DAD5C0C44}"/>
              </a:ext>
            </a:extLst>
          </p:cNvPr>
          <p:cNvSpPr/>
          <p:nvPr/>
        </p:nvSpPr>
        <p:spPr bwMode="auto">
          <a:xfrm>
            <a:off x="899592" y="1340768"/>
            <a:ext cx="6624736" cy="79208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Ορθογώνιο: Στρογγύλεμα γωνιών 13">
            <a:extLst>
              <a:ext uri="{FF2B5EF4-FFF2-40B4-BE49-F238E27FC236}">
                <a16:creationId xmlns:a16="http://schemas.microsoft.com/office/drawing/2014/main" id="{1268AB87-EE39-A99F-09F1-9015C1B8B15C}"/>
              </a:ext>
            </a:extLst>
          </p:cNvPr>
          <p:cNvSpPr/>
          <p:nvPr/>
        </p:nvSpPr>
        <p:spPr bwMode="auto">
          <a:xfrm>
            <a:off x="899592" y="1412776"/>
            <a:ext cx="6624736" cy="648072"/>
          </a:xfrm>
          <a:prstGeom prst="roundRect">
            <a:avLst>
              <a:gd name="adj" fmla="val 3537"/>
            </a:avLst>
          </a:prstGeom>
          <a:solidFill>
            <a:srgbClr val="CC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FC4BB52C-FB00-0495-43AE-1972D5A4D249}"/>
              </a:ext>
            </a:extLst>
          </p:cNvPr>
          <p:cNvSpPr/>
          <p:nvPr/>
        </p:nvSpPr>
        <p:spPr bwMode="auto">
          <a:xfrm>
            <a:off x="899592" y="2204864"/>
            <a:ext cx="6624736" cy="172819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15EBAA6B-8E5D-91FE-AF48-8AAFBD825910}"/>
              </a:ext>
            </a:extLst>
          </p:cNvPr>
          <p:cNvSpPr/>
          <p:nvPr/>
        </p:nvSpPr>
        <p:spPr bwMode="auto">
          <a:xfrm>
            <a:off x="899592" y="4005064"/>
            <a:ext cx="6624736" cy="230400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Ορθογώνιο: Στρογγύλεμα γωνιών 10">
            <a:extLst>
              <a:ext uri="{FF2B5EF4-FFF2-40B4-BE49-F238E27FC236}">
                <a16:creationId xmlns:a16="http://schemas.microsoft.com/office/drawing/2014/main" id="{98A3FC4D-617C-7D84-1FBF-38B8E2A471B5}"/>
              </a:ext>
            </a:extLst>
          </p:cNvPr>
          <p:cNvSpPr/>
          <p:nvPr/>
        </p:nvSpPr>
        <p:spPr bwMode="auto">
          <a:xfrm>
            <a:off x="899592" y="4077072"/>
            <a:ext cx="6624736" cy="2160000"/>
          </a:xfrm>
          <a:prstGeom prst="roundRect">
            <a:avLst>
              <a:gd name="adj" fmla="val 3537"/>
            </a:avLst>
          </a:prstGeom>
          <a:solidFill>
            <a:srgbClr val="CC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id="{54C7EB02-1CA1-1604-20F5-E2E9768205D7}"/>
              </a:ext>
            </a:extLst>
          </p:cNvPr>
          <p:cNvSpPr/>
          <p:nvPr/>
        </p:nvSpPr>
        <p:spPr bwMode="auto">
          <a:xfrm>
            <a:off x="899592" y="2276872"/>
            <a:ext cx="6624736" cy="1584176"/>
          </a:xfrm>
          <a:prstGeom prst="roundRect">
            <a:avLst>
              <a:gd name="adj" fmla="val 3537"/>
            </a:avLst>
          </a:prstGeom>
          <a:solidFill>
            <a:srgbClr val="CC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Ορθογώνιο: Στρογγύλεμα γωνιών 8">
            <a:extLst>
              <a:ext uri="{FF2B5EF4-FFF2-40B4-BE49-F238E27FC236}">
                <a16:creationId xmlns:a16="http://schemas.microsoft.com/office/drawing/2014/main" id="{758A6A4D-6F22-3B32-D284-FB155E7F0695}"/>
              </a:ext>
            </a:extLst>
          </p:cNvPr>
          <p:cNvSpPr/>
          <p:nvPr/>
        </p:nvSpPr>
        <p:spPr bwMode="auto">
          <a:xfrm>
            <a:off x="1475656" y="3284984"/>
            <a:ext cx="5832648" cy="36004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Ορθογώνιο: Στρογγύλεμα γωνιών 9">
            <a:extLst>
              <a:ext uri="{FF2B5EF4-FFF2-40B4-BE49-F238E27FC236}">
                <a16:creationId xmlns:a16="http://schemas.microsoft.com/office/drawing/2014/main" id="{5F77EEAC-DDE7-50E0-EA11-B7CCE8BFF6AF}"/>
              </a:ext>
            </a:extLst>
          </p:cNvPr>
          <p:cNvSpPr/>
          <p:nvPr/>
        </p:nvSpPr>
        <p:spPr bwMode="auto">
          <a:xfrm>
            <a:off x="1907704" y="5877272"/>
            <a:ext cx="5400600" cy="28803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Ορθογώνιο: Στρογγύλεμα γωνιών 11">
            <a:extLst>
              <a:ext uri="{FF2B5EF4-FFF2-40B4-BE49-F238E27FC236}">
                <a16:creationId xmlns:a16="http://schemas.microsoft.com/office/drawing/2014/main" id="{F8C8D606-21EF-088B-7D40-8F94EE16CB87}"/>
              </a:ext>
            </a:extLst>
          </p:cNvPr>
          <p:cNvSpPr/>
          <p:nvPr/>
        </p:nvSpPr>
        <p:spPr bwMode="auto">
          <a:xfrm>
            <a:off x="1475656" y="4365104"/>
            <a:ext cx="5832648" cy="36004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Ορθογώνιο: Στρογγύλεμα γωνιών 12">
            <a:extLst>
              <a:ext uri="{FF2B5EF4-FFF2-40B4-BE49-F238E27FC236}">
                <a16:creationId xmlns:a16="http://schemas.microsoft.com/office/drawing/2014/main" id="{15E7054E-58DA-34DB-DCFC-AA6DCAD9D077}"/>
              </a:ext>
            </a:extLst>
          </p:cNvPr>
          <p:cNvSpPr/>
          <p:nvPr/>
        </p:nvSpPr>
        <p:spPr bwMode="auto">
          <a:xfrm>
            <a:off x="1907704" y="5085184"/>
            <a:ext cx="5400600" cy="36004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Ορθογώνιο: Στρογγύλεμα γωνιών 14">
            <a:extLst>
              <a:ext uri="{FF2B5EF4-FFF2-40B4-BE49-F238E27FC236}">
                <a16:creationId xmlns:a16="http://schemas.microsoft.com/office/drawing/2014/main" id="{A2761F3E-CDA9-277D-8741-BADBFAB614E1}"/>
              </a:ext>
            </a:extLst>
          </p:cNvPr>
          <p:cNvSpPr/>
          <p:nvPr/>
        </p:nvSpPr>
        <p:spPr bwMode="auto">
          <a:xfrm>
            <a:off x="1475656" y="1700808"/>
            <a:ext cx="5832648" cy="28803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Ορθογώνιο: Στρογγύλεμα γωνιών 15">
            <a:extLst>
              <a:ext uri="{FF2B5EF4-FFF2-40B4-BE49-F238E27FC236}">
                <a16:creationId xmlns:a16="http://schemas.microsoft.com/office/drawing/2014/main" id="{67EC093B-F347-0A44-4AEA-AE0742AB4845}"/>
              </a:ext>
            </a:extLst>
          </p:cNvPr>
          <p:cNvSpPr/>
          <p:nvPr/>
        </p:nvSpPr>
        <p:spPr bwMode="auto">
          <a:xfrm>
            <a:off x="1475656" y="2564904"/>
            <a:ext cx="5832648" cy="36004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/>
              <a:t>if / else: </a:t>
            </a:r>
            <a:r>
              <a:rPr lang="el-GR" altLang="el-GR" sz="3600"/>
              <a:t>παραδείγματα</a:t>
            </a:r>
            <a:endParaRPr lang="en-AU" altLang="el-GR" sz="360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14400" y="1412875"/>
            <a:ext cx="6111875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solidFill>
                  <a:srgbClr val="7030A0"/>
                </a:solidFill>
                <a:latin typeface="Courier New" panose="02070309020205020404" pitchFamily="49" charset="0"/>
              </a:rPr>
              <a:t>if</a:t>
            </a:r>
            <a:r>
              <a:rPr lang="en-AU" altLang="el-GR" sz="1600" b="1" dirty="0">
                <a:latin typeface="Courier New" panose="02070309020205020404" pitchFamily="49" charset="0"/>
              </a:rPr>
              <a:t>(x &gt; 42)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 </a:t>
            </a:r>
            <a:r>
              <a:rPr lang="en-AU" altLang="el-GR" sz="1600" b="1" dirty="0" err="1">
                <a:latin typeface="Courier New" panose="02070309020205020404" pitchFamily="49" charset="0"/>
              </a:rPr>
              <a:t>System.out.println</a:t>
            </a:r>
            <a:r>
              <a:rPr lang="en-AU" altLang="el-GR" sz="1600" b="1" dirty="0">
                <a:latin typeface="Courier New" panose="02070309020205020404" pitchFamily="49" charset="0"/>
              </a:rPr>
              <a:t>(</a:t>
            </a:r>
            <a:r>
              <a:rPr lang="en-AU" altLang="el-GR" sz="1600" b="1" dirty="0">
                <a:solidFill>
                  <a:srgbClr val="00B050"/>
                </a:solidFill>
                <a:latin typeface="Courier New" panose="02070309020205020404" pitchFamily="49" charset="0"/>
              </a:rPr>
              <a:t>"x is greater"</a:t>
            </a:r>
            <a:r>
              <a:rPr lang="en-AU" altLang="el-GR" sz="1600" b="1" dirty="0">
                <a:latin typeface="Courier New" panose="02070309020205020404" pitchFamily="49" charset="0"/>
              </a:rPr>
              <a:t>);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15988" y="2276475"/>
            <a:ext cx="6110287" cy="1570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solidFill>
                  <a:srgbClr val="7030A0"/>
                </a:solidFill>
                <a:latin typeface="Courier New" panose="02070309020205020404" pitchFamily="49" charset="0"/>
              </a:rPr>
              <a:t>if</a:t>
            </a:r>
            <a:r>
              <a:rPr lang="en-AU" altLang="el-GR" sz="1600" b="1" dirty="0">
                <a:latin typeface="Courier New" panose="02070309020205020404" pitchFamily="49" charset="0"/>
              </a:rPr>
              <a:t>(x &gt; 42)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 </a:t>
            </a:r>
            <a:r>
              <a:rPr lang="en-AU" altLang="el-GR" sz="1600" b="1" dirty="0" err="1">
                <a:latin typeface="Courier New" panose="02070309020205020404" pitchFamily="49" charset="0"/>
              </a:rPr>
              <a:t>System.out.println</a:t>
            </a:r>
            <a:r>
              <a:rPr lang="en-AU" altLang="el-GR" sz="1600" b="1" dirty="0">
                <a:latin typeface="Courier New" panose="02070309020205020404" pitchFamily="49" charset="0"/>
              </a:rPr>
              <a:t>(</a:t>
            </a:r>
            <a:r>
              <a:rPr lang="en-AU" altLang="el-GR" sz="1600" b="1" dirty="0">
                <a:solidFill>
                  <a:srgbClr val="00B050"/>
                </a:solidFill>
                <a:latin typeface="Courier New" panose="02070309020205020404" pitchFamily="49" charset="0"/>
              </a:rPr>
              <a:t>"x is greater"</a:t>
            </a:r>
            <a:r>
              <a:rPr lang="en-AU" altLang="el-GR" sz="1600" b="1" dirty="0">
                <a:latin typeface="Courier New" panose="020703090202050204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solidFill>
                  <a:srgbClr val="7030A0"/>
                </a:solidFill>
                <a:latin typeface="Courier New" panose="02070309020205020404" pitchFamily="49" charset="0"/>
              </a:rPr>
              <a:t>else</a:t>
            </a:r>
            <a:r>
              <a:rPr lang="en-AU" altLang="el-GR" sz="1600" b="1" dirty="0">
                <a:latin typeface="Courier New" panose="02070309020205020404" pitchFamily="49" charset="0"/>
              </a:rPr>
              <a:t>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 </a:t>
            </a:r>
            <a:r>
              <a:rPr lang="en-AU" altLang="el-GR" sz="1600" b="1" dirty="0" err="1">
                <a:latin typeface="Courier New" panose="02070309020205020404" pitchFamily="49" charset="0"/>
              </a:rPr>
              <a:t>System.out.println</a:t>
            </a:r>
            <a:r>
              <a:rPr lang="en-AU" altLang="el-GR" sz="1600" b="1" dirty="0">
                <a:latin typeface="Courier New" panose="02070309020205020404" pitchFamily="49" charset="0"/>
              </a:rPr>
              <a:t>(</a:t>
            </a:r>
            <a:r>
              <a:rPr lang="en-AU" altLang="el-GR" sz="1600" b="1" dirty="0">
                <a:solidFill>
                  <a:srgbClr val="00B050"/>
                </a:solidFill>
                <a:latin typeface="Courier New" panose="02070309020205020404" pitchFamily="49" charset="0"/>
              </a:rPr>
              <a:t>"x is smaller</a:t>
            </a:r>
            <a:r>
              <a:rPr lang="el-GR" altLang="el-GR" sz="1600" b="1" dirty="0">
                <a:solidFill>
                  <a:srgbClr val="00B050"/>
                </a:solidFill>
                <a:latin typeface="Courier New" panose="02070309020205020404" pitchFamily="49" charset="0"/>
              </a:rPr>
              <a:t> </a:t>
            </a:r>
            <a:r>
              <a:rPr lang="en-US" altLang="el-GR" sz="1600" b="1" dirty="0">
                <a:solidFill>
                  <a:srgbClr val="00B050"/>
                </a:solidFill>
                <a:latin typeface="Courier New" panose="02070309020205020404" pitchFamily="49" charset="0"/>
              </a:rPr>
              <a:t>or equal</a:t>
            </a:r>
            <a:r>
              <a:rPr lang="en-AU" altLang="el-GR" sz="1600" b="1" dirty="0">
                <a:solidFill>
                  <a:srgbClr val="00B050"/>
                </a:solidFill>
                <a:latin typeface="Courier New" panose="02070309020205020404" pitchFamily="49" charset="0"/>
              </a:rPr>
              <a:t>"</a:t>
            </a:r>
            <a:r>
              <a:rPr lang="en-AU" altLang="el-GR" sz="1600" b="1" dirty="0">
                <a:latin typeface="Courier New" panose="020703090202050204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914400" y="4076700"/>
            <a:ext cx="6111875" cy="2062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solidFill>
                  <a:srgbClr val="7030A0"/>
                </a:solidFill>
                <a:latin typeface="Courier New" panose="02070309020205020404" pitchFamily="49" charset="0"/>
              </a:rPr>
              <a:t>if</a:t>
            </a:r>
            <a:r>
              <a:rPr lang="en-AU" altLang="el-GR" sz="1600" b="1" dirty="0">
                <a:latin typeface="Courier New" panose="02070309020205020404" pitchFamily="49" charset="0"/>
              </a:rPr>
              <a:t>(x &gt; 42)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 </a:t>
            </a:r>
            <a:r>
              <a:rPr lang="en-AU" altLang="el-GR" sz="1600" b="1" dirty="0" err="1">
                <a:latin typeface="Courier New" panose="02070309020205020404" pitchFamily="49" charset="0"/>
              </a:rPr>
              <a:t>System.out.println</a:t>
            </a:r>
            <a:r>
              <a:rPr lang="en-AU" altLang="el-GR" sz="1600" b="1" dirty="0">
                <a:latin typeface="Courier New" panose="02070309020205020404" pitchFamily="49" charset="0"/>
              </a:rPr>
              <a:t>(</a:t>
            </a:r>
            <a:r>
              <a:rPr lang="en-AU" altLang="el-GR" sz="1600" b="1" dirty="0">
                <a:solidFill>
                  <a:srgbClr val="00B050"/>
                </a:solidFill>
                <a:latin typeface="Courier New" panose="02070309020205020404" pitchFamily="49" charset="0"/>
              </a:rPr>
              <a:t>"x is greater"</a:t>
            </a:r>
            <a:r>
              <a:rPr lang="en-AU" altLang="el-GR" sz="1600" b="1" dirty="0">
                <a:latin typeface="Courier New" panose="020703090202050204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solidFill>
                  <a:srgbClr val="7030A0"/>
                </a:solidFill>
                <a:latin typeface="Courier New" panose="02070309020205020404" pitchFamily="49" charset="0"/>
              </a:rPr>
              <a:t>else if </a:t>
            </a:r>
            <a:r>
              <a:rPr lang="en-AU" altLang="el-GR" sz="1600" b="1" dirty="0">
                <a:latin typeface="Courier New" panose="02070309020205020404" pitchFamily="49" charset="0"/>
              </a:rPr>
              <a:t>(x &lt; 42){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 	</a:t>
            </a:r>
            <a:r>
              <a:rPr lang="en-AU" altLang="el-GR" sz="1600" b="1" dirty="0" err="1">
                <a:latin typeface="Courier New" panose="02070309020205020404" pitchFamily="49" charset="0"/>
              </a:rPr>
              <a:t>System.out.println</a:t>
            </a:r>
            <a:r>
              <a:rPr lang="en-AU" altLang="el-GR" sz="1600" b="1" dirty="0">
                <a:latin typeface="Courier New" panose="02070309020205020404" pitchFamily="49" charset="0"/>
              </a:rPr>
              <a:t>(</a:t>
            </a:r>
            <a:r>
              <a:rPr lang="en-AU" altLang="el-GR" sz="1600" b="1" dirty="0">
                <a:solidFill>
                  <a:srgbClr val="00B050"/>
                </a:solidFill>
                <a:latin typeface="Courier New" panose="02070309020205020404" pitchFamily="49" charset="0"/>
              </a:rPr>
              <a:t>"x is smaller"</a:t>
            </a:r>
            <a:r>
              <a:rPr lang="en-AU" altLang="el-GR" sz="1600" b="1" dirty="0">
                <a:latin typeface="Courier New" panose="020703090202050204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     </a:t>
            </a:r>
            <a:r>
              <a:rPr lang="en-AU" altLang="el-GR" sz="1600" b="1" dirty="0">
                <a:solidFill>
                  <a:srgbClr val="7030A0"/>
                </a:solidFill>
                <a:latin typeface="Courier New" panose="02070309020205020404" pitchFamily="49" charset="0"/>
              </a:rPr>
              <a:t>else</a:t>
            </a:r>
            <a:r>
              <a:rPr lang="en-AU" altLang="el-GR" sz="1600" b="1" dirty="0">
                <a:latin typeface="Courier New" panose="02070309020205020404" pitchFamily="49" charset="0"/>
              </a:rPr>
              <a:t>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 dirty="0">
                <a:latin typeface="Courier New" panose="02070309020205020404" pitchFamily="49" charset="0"/>
              </a:rPr>
              <a:t>	</a:t>
            </a:r>
            <a:r>
              <a:rPr lang="en-AU" altLang="el-GR" sz="1600" b="1" dirty="0" err="1">
                <a:latin typeface="Courier New" panose="02070309020205020404" pitchFamily="49" charset="0"/>
              </a:rPr>
              <a:t>System.out.println</a:t>
            </a:r>
            <a:r>
              <a:rPr lang="en-AU" altLang="el-GR" sz="1600" b="1" dirty="0">
                <a:latin typeface="Courier New" panose="02070309020205020404" pitchFamily="49" charset="0"/>
              </a:rPr>
              <a:t>(</a:t>
            </a:r>
            <a:r>
              <a:rPr lang="en-AU" altLang="el-GR" sz="1600" b="1" dirty="0">
                <a:solidFill>
                  <a:srgbClr val="00B050"/>
                </a:solidFill>
                <a:latin typeface="Courier New" panose="02070309020205020404" pitchFamily="49" charset="0"/>
              </a:rPr>
              <a:t>"</a:t>
            </a:r>
            <a:r>
              <a:rPr lang="en-US" altLang="el-GR" sz="1600" b="1" dirty="0">
                <a:solidFill>
                  <a:srgbClr val="00B050"/>
                </a:solidFill>
                <a:latin typeface="Courier New" panose="02070309020205020404" pitchFamily="49" charset="0"/>
              </a:rPr>
              <a:t>x is 42</a:t>
            </a:r>
            <a:r>
              <a:rPr lang="en-AU" altLang="el-GR" sz="1600" b="1" dirty="0">
                <a:solidFill>
                  <a:srgbClr val="00B050"/>
                </a:solidFill>
                <a:latin typeface="Courier New" panose="02070309020205020404" pitchFamily="49" charset="0"/>
              </a:rPr>
              <a:t>"</a:t>
            </a:r>
            <a:r>
              <a:rPr lang="en-US" altLang="el-GR" sz="1600" b="1" dirty="0">
                <a:latin typeface="Courier New" panose="02070309020205020404" pitchFamily="49" charset="0"/>
              </a:rPr>
              <a:t>);</a:t>
            </a:r>
            <a:endParaRPr lang="en-AU" altLang="el-GR" sz="1600" b="1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94D3A98E-675A-674F-8AAA-E52497FF1059}"/>
              </a:ext>
            </a:extLst>
          </p:cNvPr>
          <p:cNvSpPr/>
          <p:nvPr/>
        </p:nvSpPr>
        <p:spPr bwMode="auto">
          <a:xfrm>
            <a:off x="3635896" y="1412776"/>
            <a:ext cx="5256584" cy="3600400"/>
          </a:xfrm>
          <a:prstGeom prst="roundRect">
            <a:avLst>
              <a:gd name="adj" fmla="val 3537"/>
            </a:avLst>
          </a:prstGeom>
          <a:solidFill>
            <a:srgbClr val="CC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D5602710-B9E1-C54E-9278-5F6EED44E040}"/>
              </a:ext>
            </a:extLst>
          </p:cNvPr>
          <p:cNvSpPr/>
          <p:nvPr/>
        </p:nvSpPr>
        <p:spPr bwMode="auto">
          <a:xfrm>
            <a:off x="4644008" y="1844824"/>
            <a:ext cx="4176464" cy="280831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/>
              <a:t>switch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33400" y="4343400"/>
            <a:ext cx="3048000" cy="198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• 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Η «τιμή-</a:t>
            </a:r>
            <a:r>
              <a:rPr lang="en-US" altLang="el-GR" sz="2400">
                <a:solidFill>
                  <a:schemeClr val="tx2"/>
                </a:solidFill>
                <a:latin typeface="Arial" panose="020B0604020202020204" pitchFamily="34" charset="0"/>
              </a:rPr>
              <a:t>switch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» </a:t>
            </a:r>
            <a:b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  πρέπει να είναι </a:t>
            </a:r>
            <a:b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  τύπου </a:t>
            </a:r>
            <a:r>
              <a:rPr lang="en-AU" altLang="el-GR" sz="2400" b="1">
                <a:solidFill>
                  <a:schemeClr val="tx2"/>
                </a:solidFill>
                <a:latin typeface="Arial" panose="020B0604020202020204" pitchFamily="34" charset="0"/>
              </a:rPr>
              <a:t>int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• 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Οι τιμές πρέπει να</a:t>
            </a:r>
            <a:b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  είναι σταθερές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429000" y="1425575"/>
            <a:ext cx="5257800" cy="3473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l-GR" altLang="el-GR" sz="2800" i="1" dirty="0">
                <a:latin typeface="Times" panose="02020603050405020304" pitchFamily="18" charset="0"/>
              </a:rPr>
              <a:t>    </a:t>
            </a:r>
            <a:r>
              <a:rPr lang="el-GR" altLang="el-GR" sz="2800" i="1" dirty="0">
                <a:solidFill>
                  <a:srgbClr val="7030A0"/>
                </a:solidFill>
                <a:latin typeface="Times" panose="02020603050405020304" pitchFamily="18" charset="0"/>
              </a:rPr>
              <a:t> 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switch 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l-GR" altLang="el-GR" sz="2000" b="1" i="1" dirty="0">
                <a:latin typeface="Courier New" panose="02070309020205020404" pitchFamily="49" charset="0"/>
              </a:rPr>
              <a:t>τιμή-</a:t>
            </a:r>
            <a:r>
              <a:rPr lang="en-AU" altLang="el-GR" sz="2000" b="1" i="1" dirty="0">
                <a:latin typeface="Courier New" panose="02070309020205020404" pitchFamily="49" charset="0"/>
              </a:rPr>
              <a:t>switch</a:t>
            </a:r>
            <a:r>
              <a:rPr lang="en-AU" altLang="el-GR" sz="2000" b="1" dirty="0">
                <a:latin typeface="Courier New" panose="02070309020205020404" pitchFamily="49" charset="0"/>
              </a:rPr>
              <a:t>) {</a:t>
            </a:r>
            <a:endParaRPr lang="en-AU" altLang="el-GR" sz="2000" b="1" i="1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i="1" dirty="0">
                <a:latin typeface="Courier New" panose="02070309020205020404" pitchFamily="49" charset="0"/>
              </a:rPr>
              <a:t>	</a:t>
            </a:r>
            <a:r>
              <a:rPr lang="el-GR" altLang="el-GR" sz="2000" b="1" i="1" dirty="0">
                <a:latin typeface="Courier New" panose="02070309020205020404" pitchFamily="49" charset="0"/>
              </a:rPr>
              <a:t>    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case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l-GR" altLang="el-GR" sz="2000" b="1" i="1" dirty="0">
                <a:latin typeface="Courier New" panose="02070309020205020404" pitchFamily="49" charset="0"/>
              </a:rPr>
              <a:t>τιμή</a:t>
            </a:r>
            <a:r>
              <a:rPr lang="en-AU" altLang="el-GR" sz="2000" b="1" i="1" dirty="0">
                <a:latin typeface="Courier New" panose="02070309020205020404" pitchFamily="49" charset="0"/>
              </a:rPr>
              <a:t>1</a:t>
            </a:r>
            <a:r>
              <a:rPr lang="en-AU" altLang="el-GR" sz="2000" b="1" dirty="0">
                <a:latin typeface="Courier New" panose="02070309020205020404" pitchFamily="49" charset="0"/>
              </a:rPr>
              <a:t>:</a:t>
            </a:r>
            <a:r>
              <a:rPr lang="en-AU" altLang="el-GR" sz="2000" b="1" i="1" dirty="0">
                <a:latin typeface="Courier New" panose="02070309020205020404" pitchFamily="49" charset="0"/>
              </a:rPr>
              <a:t> 				</a:t>
            </a:r>
            <a:r>
              <a:rPr lang="el-GR" altLang="el-GR" sz="2000" b="1" i="1" dirty="0">
                <a:latin typeface="Courier New" panose="02070309020205020404" pitchFamily="49" charset="0"/>
              </a:rPr>
              <a:t>   ακολουθία-εντολών</a:t>
            </a:r>
            <a:r>
              <a:rPr lang="en-AU" altLang="el-GR" sz="2000" b="1" dirty="0">
                <a:latin typeface="Courier New" panose="02070309020205020404" pitchFamily="49" charset="0"/>
              </a:rPr>
              <a:t>;</a:t>
            </a:r>
            <a:br>
              <a:rPr lang="en-AU" altLang="el-GR" sz="2000" b="1" dirty="0">
                <a:latin typeface="Courier New" panose="02070309020205020404" pitchFamily="49" charset="0"/>
              </a:rPr>
            </a:br>
            <a:r>
              <a:rPr lang="en-AU" altLang="el-GR" sz="2000" b="1" dirty="0">
                <a:latin typeface="Courier New" panose="02070309020205020404" pitchFamily="49" charset="0"/>
              </a:rPr>
              <a:t>		</a:t>
            </a:r>
            <a:r>
              <a:rPr lang="el-GR" altLang="el-GR" sz="2000" b="1" dirty="0">
                <a:latin typeface="Courier New" panose="02070309020205020404" pitchFamily="49" charset="0"/>
              </a:rPr>
              <a:t>   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break</a:t>
            </a:r>
            <a:r>
              <a:rPr lang="en-AU" altLang="el-GR" sz="20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i="1" dirty="0">
                <a:latin typeface="Courier New" panose="02070309020205020404" pitchFamily="49" charset="0"/>
              </a:rPr>
              <a:t>	</a:t>
            </a:r>
            <a:r>
              <a:rPr lang="el-GR" altLang="el-GR" sz="2000" b="1" i="1" dirty="0">
                <a:latin typeface="Courier New" panose="02070309020205020404" pitchFamily="49" charset="0"/>
              </a:rPr>
              <a:t>    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case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l-GR" altLang="el-GR" sz="2000" b="1" i="1" dirty="0">
                <a:latin typeface="Courier New" panose="02070309020205020404" pitchFamily="49" charset="0"/>
              </a:rPr>
              <a:t>τιμή</a:t>
            </a:r>
            <a:r>
              <a:rPr lang="en-AU" altLang="el-GR" sz="2000" b="1" i="1" dirty="0">
                <a:latin typeface="Courier New" panose="02070309020205020404" pitchFamily="49" charset="0"/>
              </a:rPr>
              <a:t>2</a:t>
            </a:r>
            <a:r>
              <a:rPr lang="en-AU" altLang="el-GR" sz="2000" b="1" dirty="0">
                <a:latin typeface="Courier New" panose="02070309020205020404" pitchFamily="49" charset="0"/>
              </a:rPr>
              <a:t>:</a:t>
            </a:r>
            <a:r>
              <a:rPr lang="en-AU" altLang="el-GR" sz="2000" b="1" i="1" dirty="0">
                <a:latin typeface="Courier New" panose="02070309020205020404" pitchFamily="49" charset="0"/>
              </a:rPr>
              <a:t> </a:t>
            </a:r>
            <a:br>
              <a:rPr lang="en-AU" altLang="el-GR" sz="2000" b="1" i="1" dirty="0">
                <a:latin typeface="Courier New" panose="02070309020205020404" pitchFamily="49" charset="0"/>
              </a:rPr>
            </a:br>
            <a:r>
              <a:rPr lang="en-AU" altLang="el-GR" sz="2000" b="1" i="1" dirty="0">
                <a:latin typeface="Courier New" panose="02070309020205020404" pitchFamily="49" charset="0"/>
              </a:rPr>
              <a:t>		</a:t>
            </a:r>
            <a:r>
              <a:rPr lang="el-GR" altLang="el-GR" sz="2000" b="1" i="1" dirty="0">
                <a:latin typeface="Courier New" panose="02070309020205020404" pitchFamily="49" charset="0"/>
              </a:rPr>
              <a:t>   ακολουθία-εντολών</a:t>
            </a:r>
            <a:r>
              <a:rPr lang="en-AU" altLang="el-GR" sz="2000" b="1" dirty="0">
                <a:latin typeface="Courier New" panose="02070309020205020404" pitchFamily="49" charset="0"/>
              </a:rPr>
              <a:t>;</a:t>
            </a:r>
            <a:br>
              <a:rPr lang="en-AU" altLang="el-GR" sz="2000" b="1" dirty="0">
                <a:latin typeface="Courier New" panose="02070309020205020404" pitchFamily="49" charset="0"/>
              </a:rPr>
            </a:br>
            <a:r>
              <a:rPr lang="en-AU" altLang="el-GR" sz="2000" b="1" dirty="0">
                <a:latin typeface="Courier New" panose="02070309020205020404" pitchFamily="49" charset="0"/>
              </a:rPr>
              <a:t>		</a:t>
            </a:r>
            <a:r>
              <a:rPr lang="el-GR" altLang="el-GR" sz="2000" b="1" dirty="0">
                <a:latin typeface="Courier New" panose="02070309020205020404" pitchFamily="49" charset="0"/>
              </a:rPr>
              <a:t>   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break</a:t>
            </a:r>
            <a:r>
              <a:rPr lang="en-AU" altLang="el-GR" sz="20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	</a:t>
            </a:r>
            <a:r>
              <a:rPr lang="el-GR" altLang="el-GR" sz="2000" b="1" dirty="0">
                <a:latin typeface="Courier New" panose="02070309020205020404" pitchFamily="49" charset="0"/>
              </a:rPr>
              <a:t>    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default</a:t>
            </a:r>
            <a:r>
              <a:rPr lang="en-AU" altLang="el-GR" sz="2000" b="1" dirty="0">
                <a:latin typeface="Courier New" panose="02070309020205020404" pitchFamily="49" charset="0"/>
              </a:rPr>
              <a:t>:</a:t>
            </a:r>
            <a:br>
              <a:rPr lang="en-AU" altLang="el-GR" sz="2000" b="1" dirty="0">
                <a:latin typeface="Courier New" panose="02070309020205020404" pitchFamily="49" charset="0"/>
              </a:rPr>
            </a:br>
            <a:r>
              <a:rPr lang="en-AU" altLang="el-GR" sz="2000" b="1" i="1" dirty="0">
                <a:latin typeface="Courier New" panose="02070309020205020404" pitchFamily="49" charset="0"/>
              </a:rPr>
              <a:t>		</a:t>
            </a:r>
            <a:r>
              <a:rPr lang="el-GR" altLang="el-GR" sz="2000" b="1" i="1" dirty="0">
                <a:latin typeface="Courier New" panose="02070309020205020404" pitchFamily="49" charset="0"/>
              </a:rPr>
              <a:t>   ακολουθία-εντολών</a:t>
            </a:r>
            <a:r>
              <a:rPr lang="en-AU" altLang="el-GR" sz="2000" b="1" dirty="0">
                <a:latin typeface="Courier New" panose="02070309020205020404" pitchFamily="49" charset="0"/>
              </a:rPr>
              <a:t>;</a:t>
            </a:r>
            <a:br>
              <a:rPr lang="en-AU" altLang="el-GR" sz="2000" b="1" dirty="0">
                <a:latin typeface="Courier New" panose="02070309020205020404" pitchFamily="49" charset="0"/>
              </a:rPr>
            </a:br>
            <a:r>
              <a:rPr lang="en-AU" altLang="el-GR" sz="2000" b="1" dirty="0">
                <a:latin typeface="Courier New" panose="02070309020205020404" pitchFamily="49" charset="0"/>
              </a:rPr>
              <a:t>		</a:t>
            </a:r>
            <a:r>
              <a:rPr lang="el-GR" altLang="el-GR" sz="2000" b="1" dirty="0">
                <a:latin typeface="Courier New" panose="02070309020205020404" pitchFamily="49" charset="0"/>
              </a:rPr>
              <a:t>   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break</a:t>
            </a:r>
            <a:r>
              <a:rPr lang="en-AU" altLang="el-GR" sz="20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 b="1" dirty="0">
                <a:latin typeface="Courier New" panose="02070309020205020404" pitchFamily="49" charset="0"/>
              </a:rPr>
              <a:t>   </a:t>
            </a:r>
            <a:r>
              <a:rPr lang="en-AU" altLang="el-GR" sz="2000" b="1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905000" y="1573213"/>
            <a:ext cx="1385443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σύνταξη</a:t>
            </a:r>
            <a:r>
              <a:rPr lang="en-AU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67E51D35-5AAE-FEA4-7C94-437FAB6D96C7}"/>
              </a:ext>
            </a:extLst>
          </p:cNvPr>
          <p:cNvSpPr/>
          <p:nvPr/>
        </p:nvSpPr>
        <p:spPr bwMode="auto">
          <a:xfrm>
            <a:off x="611560" y="1268760"/>
            <a:ext cx="7272808" cy="4248472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D6F671E9-5470-9AA4-2468-8176967765ED}"/>
              </a:ext>
            </a:extLst>
          </p:cNvPr>
          <p:cNvSpPr/>
          <p:nvPr/>
        </p:nvSpPr>
        <p:spPr bwMode="auto">
          <a:xfrm>
            <a:off x="755576" y="1340768"/>
            <a:ext cx="6984776" cy="403244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616CCF73-F23B-D6A1-2339-1884BFCF3648}"/>
              </a:ext>
            </a:extLst>
          </p:cNvPr>
          <p:cNvSpPr/>
          <p:nvPr/>
        </p:nvSpPr>
        <p:spPr bwMode="auto">
          <a:xfrm>
            <a:off x="827584" y="1556792"/>
            <a:ext cx="6768752" cy="3600400"/>
          </a:xfrm>
          <a:prstGeom prst="roundRect">
            <a:avLst>
              <a:gd name="adj" fmla="val 3537"/>
            </a:avLst>
          </a:prstGeom>
          <a:solidFill>
            <a:srgbClr val="CC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C879FE26-F1BE-9A56-CF27-5CC1223C595A}"/>
              </a:ext>
            </a:extLst>
          </p:cNvPr>
          <p:cNvSpPr/>
          <p:nvPr/>
        </p:nvSpPr>
        <p:spPr bwMode="auto">
          <a:xfrm>
            <a:off x="1187624" y="2060848"/>
            <a:ext cx="6264696" cy="280831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/>
              <a:t>switch: </a:t>
            </a:r>
            <a:r>
              <a:rPr lang="el-GR" altLang="el-GR" sz="3600"/>
              <a:t>παράδειγμα</a:t>
            </a:r>
            <a:endParaRPr lang="en-AU" altLang="el-GR" sz="360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38200" y="1720850"/>
            <a:ext cx="6445250" cy="3457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switch</a:t>
            </a:r>
            <a:r>
              <a:rPr lang="en-AU" altLang="el-GR" sz="2000" b="1" dirty="0">
                <a:latin typeface="Courier New" panose="02070309020205020404" pitchFamily="49" charset="0"/>
              </a:rPr>
              <a:t>(x)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case</a:t>
            </a:r>
            <a:r>
              <a:rPr lang="en-AU" altLang="el-GR" sz="2000" b="1" dirty="0">
                <a:latin typeface="Courier New" panose="02070309020205020404" pitchFamily="49" charset="0"/>
              </a:rPr>
              <a:t> 1: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System.out.println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>
                <a:solidFill>
                  <a:srgbClr val="00B050"/>
                </a:solidFill>
                <a:latin typeface="Courier New" panose="02070309020205020404" pitchFamily="49" charset="0"/>
              </a:rPr>
              <a:t>"x is 1"</a:t>
            </a:r>
            <a:r>
              <a:rPr lang="en-AU" altLang="el-GR" sz="2000" b="1" dirty="0">
                <a:latin typeface="Courier New" panose="020703090202050204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break</a:t>
            </a:r>
            <a:r>
              <a:rPr lang="en-AU" altLang="el-GR" sz="2000" b="1" dirty="0"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case</a:t>
            </a:r>
            <a:r>
              <a:rPr lang="en-AU" altLang="el-GR" sz="2000" b="1" dirty="0">
                <a:latin typeface="Courier New" panose="02070309020205020404" pitchFamily="49" charset="0"/>
              </a:rPr>
              <a:t> 2: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case</a:t>
            </a:r>
            <a:r>
              <a:rPr lang="en-AU" altLang="el-GR" sz="2000" b="1" dirty="0">
                <a:latin typeface="Courier New" panose="02070309020205020404" pitchFamily="49" charset="0"/>
              </a:rPr>
              <a:t> 3: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System.out.println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>
                <a:solidFill>
                  <a:srgbClr val="00B050"/>
                </a:solidFill>
                <a:latin typeface="Courier New" panose="02070309020205020404" pitchFamily="49" charset="0"/>
              </a:rPr>
              <a:t>"x is 2 or 3"</a:t>
            </a:r>
            <a:r>
              <a:rPr lang="en-AU" altLang="el-GR" sz="2000" b="1" dirty="0">
                <a:latin typeface="Courier New" panose="020703090202050204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break</a:t>
            </a:r>
            <a:r>
              <a:rPr lang="en-AU" altLang="el-GR" sz="2000" b="1" dirty="0"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default</a:t>
            </a:r>
            <a:r>
              <a:rPr lang="en-AU" altLang="el-GR" sz="2000" b="1" dirty="0">
                <a:latin typeface="Courier New" panose="02070309020205020404" pitchFamily="49" charset="0"/>
              </a:rPr>
              <a:t>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System.out.println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>
                <a:solidFill>
                  <a:srgbClr val="00B050"/>
                </a:solidFill>
                <a:latin typeface="Courier New" panose="02070309020205020404" pitchFamily="49" charset="0"/>
              </a:rPr>
              <a:t>"something else"</a:t>
            </a:r>
            <a:r>
              <a:rPr lang="en-AU" altLang="el-GR" sz="2000" b="1" dirty="0">
                <a:latin typeface="Courier New" panose="020703090202050204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B9B4630B-9C22-EE24-0B36-45CDDD8FE5C5}"/>
              </a:ext>
            </a:extLst>
          </p:cNvPr>
          <p:cNvSpPr/>
          <p:nvPr/>
        </p:nvSpPr>
        <p:spPr bwMode="auto">
          <a:xfrm>
            <a:off x="2915816" y="1916832"/>
            <a:ext cx="4896544" cy="1296144"/>
          </a:xfrm>
          <a:prstGeom prst="roundRect">
            <a:avLst>
              <a:gd name="adj" fmla="val 3537"/>
            </a:avLst>
          </a:prstGeom>
          <a:solidFill>
            <a:srgbClr val="FF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471DE27B-F594-B999-78EB-BBE2F2A0A7CB}"/>
              </a:ext>
            </a:extLst>
          </p:cNvPr>
          <p:cNvSpPr/>
          <p:nvPr/>
        </p:nvSpPr>
        <p:spPr bwMode="auto">
          <a:xfrm>
            <a:off x="3995936" y="2420888"/>
            <a:ext cx="3600400" cy="43204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/>
              <a:t>while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143000" y="4495800"/>
            <a:ext cx="73152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• 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Εάν το «σώμα» περιέχει μόνο μια εντολή τότε οι </a:t>
            </a:r>
            <a:b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  αγκύλες μπορεί να παραληφθούν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209800" y="1600200"/>
            <a:ext cx="5410200" cy="1833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600" i="1" dirty="0">
              <a:latin typeface="Times" panose="02020603050405020304" pitchFamily="18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i="1" dirty="0">
                <a:latin typeface="Times" panose="02020603050405020304" pitchFamily="18" charset="0"/>
              </a:rPr>
              <a:t>	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while</a:t>
            </a:r>
            <a:r>
              <a:rPr lang="en-AU" altLang="el-GR" sz="2000" b="1" dirty="0">
                <a:latin typeface="Courier New" panose="02070309020205020404" pitchFamily="49" charset="0"/>
              </a:rPr>
              <a:t> (</a:t>
            </a:r>
            <a:r>
              <a:rPr lang="el-GR" altLang="el-GR" sz="2000" b="1" i="1" dirty="0">
                <a:latin typeface="Courier New" panose="02070309020205020404" pitchFamily="49" charset="0"/>
              </a:rPr>
              <a:t>συνθήκη</a:t>
            </a:r>
            <a:r>
              <a:rPr lang="en-AU" altLang="el-GR" sz="2000" b="1" dirty="0">
                <a:latin typeface="Courier New" panose="02070309020205020404" pitchFamily="49" charset="0"/>
              </a:rPr>
              <a:t>) {</a:t>
            </a:r>
            <a:br>
              <a:rPr lang="en-AU" altLang="el-GR" sz="2000" b="1" i="1" dirty="0">
                <a:latin typeface="Courier New" panose="02070309020205020404" pitchFamily="49" charset="0"/>
              </a:rPr>
            </a:br>
            <a:r>
              <a:rPr lang="en-AU" altLang="el-GR" sz="2000" b="1" i="1" dirty="0">
                <a:latin typeface="Courier New" panose="02070309020205020404" pitchFamily="49" charset="0"/>
              </a:rPr>
              <a:t>		</a:t>
            </a:r>
            <a:r>
              <a:rPr lang="el-GR" altLang="el-GR" sz="2000" b="1" i="1" dirty="0">
                <a:latin typeface="Courier New" panose="02070309020205020404" pitchFamily="49" charset="0"/>
              </a:rPr>
              <a:t>ακολουθία-εντολών</a:t>
            </a:r>
            <a:r>
              <a:rPr lang="en-AU" altLang="el-GR" sz="2000" b="1" dirty="0">
                <a:latin typeface="Courier New" panose="02070309020205020404" pitchFamily="49" charset="0"/>
              </a:rPr>
              <a:t>;</a:t>
            </a:r>
            <a:br>
              <a:rPr lang="en-AU" altLang="el-GR" sz="2000" b="1" i="1" dirty="0">
                <a:latin typeface="Courier New" panose="02070309020205020404" pitchFamily="49" charset="0"/>
              </a:rPr>
            </a:br>
            <a:r>
              <a:rPr lang="en-AU" altLang="el-GR" sz="2000" b="1" i="1" dirty="0">
                <a:latin typeface="Courier New" panose="02070309020205020404" pitchFamily="49" charset="0"/>
              </a:rPr>
              <a:t>	</a:t>
            </a:r>
            <a:r>
              <a:rPr lang="en-AU" altLang="el-GR" sz="2000" b="1" dirty="0">
                <a:latin typeface="Courier New" panose="02070309020205020404" pitchFamily="49" charset="0"/>
              </a:rPr>
              <a:t>}</a:t>
            </a:r>
            <a:r>
              <a:rPr lang="en-AU" altLang="el-GR" sz="1600" dirty="0">
                <a:latin typeface="Times" panose="02020603050405020304" pitchFamily="18" charset="0"/>
              </a:rPr>
              <a:t> </a:t>
            </a:r>
            <a:endParaRPr lang="en-AU" altLang="el-GR" sz="1600" i="1" dirty="0">
              <a:latin typeface="Times" panose="02020603050405020304" pitchFamily="18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600" i="1" dirty="0">
              <a:latin typeface="Times" panose="02020603050405020304" pitchFamily="18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85800" y="1795463"/>
            <a:ext cx="1385443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σύνταξη</a:t>
            </a:r>
            <a:r>
              <a:rPr lang="en-AU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86FE4384-BF5C-9469-7268-C1DACECF6E47}"/>
              </a:ext>
            </a:extLst>
          </p:cNvPr>
          <p:cNvSpPr/>
          <p:nvPr/>
        </p:nvSpPr>
        <p:spPr bwMode="auto">
          <a:xfrm>
            <a:off x="1331640" y="2132856"/>
            <a:ext cx="5544616" cy="2016224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975F4C5B-BE5B-0CD8-3591-1A57E0BCBF73}"/>
              </a:ext>
            </a:extLst>
          </p:cNvPr>
          <p:cNvSpPr/>
          <p:nvPr/>
        </p:nvSpPr>
        <p:spPr bwMode="auto">
          <a:xfrm>
            <a:off x="1475656" y="2276872"/>
            <a:ext cx="5256584" cy="172819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D7375F4A-E6C7-FFBC-EFBB-CD8D51133BD0}"/>
              </a:ext>
            </a:extLst>
          </p:cNvPr>
          <p:cNvSpPr/>
          <p:nvPr/>
        </p:nvSpPr>
        <p:spPr bwMode="auto">
          <a:xfrm>
            <a:off x="1619672" y="2420888"/>
            <a:ext cx="4968552" cy="1440160"/>
          </a:xfrm>
          <a:prstGeom prst="roundRect">
            <a:avLst>
              <a:gd name="adj" fmla="val 3537"/>
            </a:avLst>
          </a:prstGeom>
          <a:solidFill>
            <a:srgbClr val="FF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FAE38E5F-CA93-6204-761A-A7A971DBA1B9}"/>
              </a:ext>
            </a:extLst>
          </p:cNvPr>
          <p:cNvSpPr/>
          <p:nvPr/>
        </p:nvSpPr>
        <p:spPr bwMode="auto">
          <a:xfrm>
            <a:off x="2267744" y="2852936"/>
            <a:ext cx="4104456" cy="64807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/>
              <a:t>while: </a:t>
            </a:r>
            <a:r>
              <a:rPr lang="el-GR" altLang="el-GR" sz="3600"/>
              <a:t>παράδειγμα</a:t>
            </a:r>
            <a:endParaRPr lang="en-AU" altLang="el-GR" sz="360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676400" y="2482850"/>
            <a:ext cx="3702050" cy="1323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while</a:t>
            </a:r>
            <a:r>
              <a:rPr lang="en-AU" altLang="el-GR" sz="2000" b="1" dirty="0">
                <a:latin typeface="Courier New" panose="02070309020205020404" pitchFamily="49" charset="0"/>
              </a:rPr>
              <a:t>(x &lt; 99)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counter.process</a:t>
            </a:r>
            <a:r>
              <a:rPr lang="en-AU" altLang="el-GR" sz="2000" b="1" dirty="0">
                <a:latin typeface="Courier New" panose="02070309020205020404" pitchFamily="49" charset="0"/>
              </a:rPr>
              <a:t>(x);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x++;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DF13C61E-D0A0-7F7A-5A07-01BE1C39EB2C}"/>
              </a:ext>
            </a:extLst>
          </p:cNvPr>
          <p:cNvSpPr/>
          <p:nvPr/>
        </p:nvSpPr>
        <p:spPr bwMode="auto">
          <a:xfrm>
            <a:off x="2627784" y="1916832"/>
            <a:ext cx="4968552" cy="1440160"/>
          </a:xfrm>
          <a:prstGeom prst="roundRect">
            <a:avLst>
              <a:gd name="adj" fmla="val 3537"/>
            </a:avLst>
          </a:prstGeom>
          <a:solidFill>
            <a:srgbClr val="FF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7E5BE0EA-3E98-7439-586E-4521233D1593}"/>
              </a:ext>
            </a:extLst>
          </p:cNvPr>
          <p:cNvSpPr/>
          <p:nvPr/>
        </p:nvSpPr>
        <p:spPr bwMode="auto">
          <a:xfrm>
            <a:off x="4067944" y="2348880"/>
            <a:ext cx="3240360" cy="50405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/>
              <a:t>do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209800" y="1600200"/>
            <a:ext cx="5410200" cy="2016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600" i="1" dirty="0">
              <a:latin typeface="Times" panose="02020603050405020304" pitchFamily="18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i="1" dirty="0">
                <a:latin typeface="Times" panose="02020603050405020304" pitchFamily="18" charset="0"/>
              </a:rPr>
              <a:t>	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do</a:t>
            </a:r>
            <a:r>
              <a:rPr lang="en-AU" altLang="el-GR" sz="2000" b="1" dirty="0">
                <a:latin typeface="Courier New" panose="02070309020205020404" pitchFamily="49" charset="0"/>
              </a:rPr>
              <a:t> {</a:t>
            </a:r>
            <a:br>
              <a:rPr lang="en-AU" altLang="el-GR" sz="2000" b="1" i="1" dirty="0">
                <a:latin typeface="Courier New" panose="02070309020205020404" pitchFamily="49" charset="0"/>
              </a:rPr>
            </a:br>
            <a:r>
              <a:rPr lang="en-AU" altLang="el-GR" sz="2000" b="1" i="1" dirty="0">
                <a:latin typeface="Courier New" panose="02070309020205020404" pitchFamily="49" charset="0"/>
              </a:rPr>
              <a:t>		</a:t>
            </a:r>
            <a:r>
              <a:rPr lang="el-GR" altLang="el-GR" sz="2000" b="1" i="1" dirty="0">
                <a:latin typeface="Courier New" panose="02070309020205020404" pitchFamily="49" charset="0"/>
              </a:rPr>
              <a:t>ακολουθία-εντολών</a:t>
            </a:r>
            <a:r>
              <a:rPr lang="en-AU" altLang="el-GR" sz="2000" b="1" dirty="0">
                <a:latin typeface="Courier New" panose="02070309020205020404" pitchFamily="49" charset="0"/>
              </a:rPr>
              <a:t>;</a:t>
            </a:r>
            <a:br>
              <a:rPr lang="en-AU" altLang="el-GR" sz="2000" b="1" i="1" dirty="0">
                <a:latin typeface="Courier New" panose="02070309020205020404" pitchFamily="49" charset="0"/>
              </a:rPr>
            </a:br>
            <a:r>
              <a:rPr lang="en-AU" altLang="el-GR" sz="2000" b="1" i="1" dirty="0">
                <a:latin typeface="Courier New" panose="02070309020205020404" pitchFamily="49" charset="0"/>
              </a:rPr>
              <a:t>	</a:t>
            </a:r>
            <a:r>
              <a:rPr lang="en-AU" altLang="el-GR" sz="2000" b="1" dirty="0">
                <a:latin typeface="Courier New" panose="02070309020205020404" pitchFamily="49" charset="0"/>
              </a:rPr>
              <a:t>} 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while</a:t>
            </a:r>
            <a:r>
              <a:rPr lang="en-AU" altLang="el-GR" sz="2000" b="1" dirty="0">
                <a:latin typeface="Courier New" panose="02070309020205020404" pitchFamily="49" charset="0"/>
              </a:rPr>
              <a:t> (</a:t>
            </a:r>
            <a:r>
              <a:rPr lang="el-GR" altLang="el-GR" sz="2000" b="1" i="1" dirty="0">
                <a:latin typeface="Courier New" panose="02070309020205020404" pitchFamily="49" charset="0"/>
              </a:rPr>
              <a:t>συνθήκη</a:t>
            </a:r>
            <a:r>
              <a:rPr lang="en-AU" altLang="el-GR" sz="2000" b="1" dirty="0">
                <a:latin typeface="Courier New" panose="02070309020205020404" pitchFamily="49" charset="0"/>
              </a:rPr>
              <a:t>);</a:t>
            </a:r>
            <a:r>
              <a:rPr lang="en-AU" altLang="el-GR" dirty="0">
                <a:latin typeface="Times" panose="02020603050405020304" pitchFamily="18" charset="0"/>
              </a:rPr>
              <a:t> </a:t>
            </a:r>
            <a:endParaRPr lang="en-AU" altLang="el-GR" sz="1600" i="1" dirty="0">
              <a:latin typeface="Times" panose="02020603050405020304" pitchFamily="18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600" i="1" dirty="0">
              <a:latin typeface="Times" panose="02020603050405020304" pitchFamily="18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85800" y="1795463"/>
            <a:ext cx="1385443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σύνταξη</a:t>
            </a:r>
            <a:r>
              <a:rPr lang="en-AU" altLang="el-GR" sz="2400" dirty="0">
                <a:solidFill>
                  <a:schemeClr val="tx2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43000" y="4495800"/>
            <a:ext cx="73152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• 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Εάν το «σώμα» περιέχει μόνο μια εντολή τότε οι </a:t>
            </a:r>
            <a:b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  αγκύλες μπορεί να παραληφθούν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ntitled 2">
  <a:themeElements>
    <a:clrScheme name="">
      <a:dk1>
        <a:srgbClr val="474747"/>
      </a:dk1>
      <a:lt1>
        <a:srgbClr val="B3B3B3"/>
      </a:lt1>
      <a:dk2>
        <a:srgbClr val="232323"/>
      </a:dk2>
      <a:lt2>
        <a:srgbClr val="676767"/>
      </a:lt2>
      <a:accent1>
        <a:srgbClr val="B3B3B3"/>
      </a:accent1>
      <a:accent2>
        <a:srgbClr val="919191"/>
      </a:accent2>
      <a:accent3>
        <a:srgbClr val="D6D6D6"/>
      </a:accent3>
      <a:accent4>
        <a:srgbClr val="3B3B3B"/>
      </a:accent4>
      <a:accent5>
        <a:srgbClr val="D6D6D6"/>
      </a:accent5>
      <a:accent6>
        <a:srgbClr val="838383"/>
      </a:accent6>
      <a:hlink>
        <a:srgbClr val="CECECE"/>
      </a:hlink>
      <a:folHlink>
        <a:srgbClr val="A3A3A3"/>
      </a:folHlink>
    </a:clrScheme>
    <a:fontScheme name="untitled 2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Madsen G4:Microsoft Office:Microsoft PowerPoint 4:Templates:B&amp;W Overheads:pastelb.ppt - Pastel</Template>
  <TotalTime>4193</TotalTime>
  <Pages>43</Pages>
  <Words>681</Words>
  <Application>Microsoft Office PowerPoint</Application>
  <PresentationFormat>Προβολή στην οθόνη (4:3)</PresentationFormat>
  <Paragraphs>101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9" baseType="lpstr">
      <vt:lpstr>Arial</vt:lpstr>
      <vt:lpstr>Courier New</vt:lpstr>
      <vt:lpstr>Helvetica</vt:lpstr>
      <vt:lpstr>Monotype Sorts</vt:lpstr>
      <vt:lpstr>Times</vt:lpstr>
      <vt:lpstr>untitled 2</vt:lpstr>
      <vt:lpstr>Week 5: loops</vt:lpstr>
      <vt:lpstr>Εντολές ροής προγράμματος της Java</vt:lpstr>
      <vt:lpstr>if / else</vt:lpstr>
      <vt:lpstr>if / else: παραδείγματα</vt:lpstr>
      <vt:lpstr>switch</vt:lpstr>
      <vt:lpstr>switch: παράδειγμα</vt:lpstr>
      <vt:lpstr>while</vt:lpstr>
      <vt:lpstr>while: παράδειγμα</vt:lpstr>
      <vt:lpstr>do</vt:lpstr>
      <vt:lpstr>do: παραδείγματα</vt:lpstr>
      <vt:lpstr>for</vt:lpstr>
      <vt:lpstr>for: παραδείγματα</vt:lpstr>
      <vt:lpstr>break / continue</vt:lpstr>
    </vt:vector>
  </TitlesOfParts>
  <Company>National Technical University of Athens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στον Προγραμματισμό</dc:title>
  <dc:subject>Lecture slides</dc:subject>
  <dc:creator>Αντώνιος Συμβώνης</dc:creator>
  <cp:keywords/>
  <dc:description>Translated from the lecture notes of _x000d_
Michael Kölling, Monash University</dc:description>
  <cp:lastModifiedBy>Chrysanthi Raftopoulou</cp:lastModifiedBy>
  <cp:revision>201</cp:revision>
  <cp:lastPrinted>2018-10-19T18:09:24Z</cp:lastPrinted>
  <dcterms:created xsi:type="dcterms:W3CDTF">1996-04-15T15:18:02Z</dcterms:created>
  <dcterms:modified xsi:type="dcterms:W3CDTF">2022-10-16T20:24:35Z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eek">
    <vt:lpwstr>2</vt:lpwstr>
  </property>
</Properties>
</file>