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24" r:id="rId2"/>
    <p:sldId id="283" r:id="rId3"/>
    <p:sldId id="284" r:id="rId4"/>
    <p:sldId id="286" r:id="rId5"/>
    <p:sldId id="291" r:id="rId6"/>
    <p:sldId id="292" r:id="rId7"/>
    <p:sldId id="293" r:id="rId8"/>
    <p:sldId id="294" r:id="rId9"/>
    <p:sldId id="296" r:id="rId10"/>
    <p:sldId id="309" r:id="rId11"/>
    <p:sldId id="310" r:id="rId12"/>
    <p:sldId id="295" r:id="rId13"/>
    <p:sldId id="304" r:id="rId14"/>
    <p:sldId id="327" r:id="rId15"/>
    <p:sldId id="313" r:id="rId16"/>
    <p:sldId id="305" r:id="rId17"/>
    <p:sldId id="312" r:id="rId18"/>
    <p:sldId id="306" r:id="rId19"/>
    <p:sldId id="307" r:id="rId20"/>
    <p:sldId id="308" r:id="rId21"/>
    <p:sldId id="320" r:id="rId22"/>
    <p:sldId id="298" r:id="rId23"/>
    <p:sldId id="299" r:id="rId24"/>
    <p:sldId id="315" r:id="rId25"/>
    <p:sldId id="316" r:id="rId26"/>
    <p:sldId id="317" r:id="rId27"/>
    <p:sldId id="318" r:id="rId28"/>
    <p:sldId id="319" r:id="rId29"/>
    <p:sldId id="297" r:id="rId30"/>
    <p:sldId id="303" r:id="rId31"/>
    <p:sldId id="326" r:id="rId32"/>
    <p:sldId id="314" r:id="rId33"/>
    <p:sldId id="301" r:id="rId34"/>
    <p:sldId id="325" r:id="rId35"/>
    <p:sldId id="302" r:id="rId36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474747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>
      <p:cViewPr varScale="1">
        <p:scale>
          <a:sx n="69" d="100"/>
          <a:sy n="69" d="100"/>
        </p:scale>
        <p:origin x="1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56"/>
    </p:cViewPr>
  </p:sorterViewPr>
  <p:notesViewPr>
    <p:cSldViewPr>
      <p:cViewPr varScale="1">
        <p:scale>
          <a:sx n="77" d="100"/>
          <a:sy n="77" d="100"/>
        </p:scale>
        <p:origin x="3930" y="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509588"/>
            <a:ext cx="6858000" cy="34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344" tIns="48310" rIns="98344" bIns="48310">
            <a:spAutoFit/>
          </a:bodyPr>
          <a:lstStyle>
            <a:lvl1pPr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96888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93775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90663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87550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447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019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591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163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lvl="0" algn="ctr">
              <a:spcBef>
                <a:spcPct val="20000"/>
              </a:spcBef>
              <a:buClr>
                <a:srgbClr val="000000"/>
              </a:buClr>
            </a:pPr>
            <a:r>
              <a:rPr lang="el-GR" altLang="el-GR" sz="1600" dirty="0"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latin typeface="Arial" panose="020B0604020202020204" pitchFamily="34" charset="0"/>
              </a:rPr>
              <a:t>Αντικειμενοστρέφή</a:t>
            </a:r>
            <a:r>
              <a:rPr lang="el-GR" altLang="el-GR" sz="1600" dirty="0"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latin typeface="Arial" panose="020B0604020202020204" pitchFamily="34" charset="0"/>
              </a:rPr>
              <a:t>Διάλεξη #</a:t>
            </a:r>
            <a:r>
              <a:rPr lang="en-AU" altLang="el-GR" sz="1600" dirty="0">
                <a:latin typeface="Arial" panose="020B0604020202020204" pitchFamily="34" charset="0"/>
              </a:rPr>
              <a:t>1</a:t>
            </a:r>
            <a:r>
              <a:rPr lang="el-GR" altLang="el-GR" sz="1600" dirty="0">
                <a:latin typeface="Arial" panose="020B0604020202020204" pitchFamily="34" charset="0"/>
              </a:rPr>
              <a:t>2</a:t>
            </a:r>
            <a:endParaRPr lang="en-AU" altLang="el-GR" sz="1600" dirty="0">
              <a:latin typeface="Arial" panose="020B0604020202020204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89288" y="9366250"/>
            <a:ext cx="3517900" cy="297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344" tIns="48310" rIns="98344" bIns="48310">
            <a:spAutoFit/>
          </a:bodyPr>
          <a:lstStyle>
            <a:lvl1pPr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96888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93775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90663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87550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447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019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591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163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ΣΕΜΦΕ, ΕΜΠ </a:t>
            </a:r>
            <a:endParaRPr lang="en-AU" altLang="el-GR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64100"/>
            <a:ext cx="5210175" cy="431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6" tIns="46336" rIns="94326" bIns="463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notes styles</a:t>
            </a:r>
          </a:p>
          <a:p>
            <a:pPr lvl="1"/>
            <a:r>
              <a:rPr lang="en-AU" altLang="el-GR"/>
              <a:t>Second Level</a:t>
            </a:r>
          </a:p>
          <a:p>
            <a:pPr lvl="2"/>
            <a:r>
              <a:rPr lang="en-AU" altLang="el-GR"/>
              <a:t>Third Level</a:t>
            </a:r>
          </a:p>
          <a:p>
            <a:pPr lvl="3"/>
            <a:r>
              <a:rPr lang="en-AU" altLang="el-GR"/>
              <a:t>Fourth Level</a:t>
            </a:r>
          </a:p>
          <a:p>
            <a:pPr lvl="4"/>
            <a:r>
              <a:rPr lang="en-AU" altLang="el-GR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890588"/>
            <a:ext cx="4789488" cy="3592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just refreshing what we talked about before...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00053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discuss: why do you want to assign a subclass to superclass variable?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Go though method call / dispatch and lookup again; this time starting from a </a:t>
            </a:r>
            <a:r>
              <a:rPr lang="en-AU" altLang="el-GR" i="1"/>
              <a:t>variable</a:t>
            </a:r>
            <a:r>
              <a:rPr lang="en-AU" altLang="el-GR"/>
              <a:t> (not just the call) where static and dynamic type are different. (Make that clear.) Explain how the dynamic type determines method binding.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This was the object scenario...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"reverse polymorphism" is the problem of type loss.</a:t>
            </a:r>
          </a:p>
          <a:p>
            <a:r>
              <a:rPr lang="en-AU" altLang="el-GR"/>
              <a:t>Give an example (e.g. from their simulations).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This was the code.</a:t>
            </a:r>
          </a:p>
          <a:p>
            <a:r>
              <a:rPr lang="en-AU" altLang="el-GR"/>
              <a:t>It worked well, “print” is just called, no distinction on what class here in the caller’s code.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50382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Altogether there were three print methods involved...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Just a reminder: every object has a reference to its class.</a:t>
            </a:r>
          </a:p>
          <a:p>
            <a:r>
              <a:rPr lang="en-AU" altLang="el-GR"/>
              <a:t>Objects hold values of instance fields, classes define methods.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How a method call is resolved (dynamic binding)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explain overriding by explaining method lookup a-la Smalltalk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715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25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225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671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180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312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75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127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37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060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52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8810625" y="6494463"/>
            <a:ext cx="180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AU" altLang="el-GR" sz="1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548812" y="6434138"/>
            <a:ext cx="6442788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</a:t>
            </a:r>
            <a:r>
              <a:rPr lang="en-AU" altLang="el-GR" sz="1200" dirty="0"/>
              <a:t> </a:t>
            </a:r>
            <a:r>
              <a:rPr lang="en-AU" altLang="el-GR" sz="12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t>Slide </a:t>
            </a:r>
            <a:fld id="{FB66F834-279D-4E87-891F-8713BCD441E8}" type="slidenum">
              <a:rPr lang="en-AU" altLang="el-GR" sz="12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 sz="5400">
              <a:solidFill>
                <a:srgbClr val="000000"/>
              </a:solidFill>
            </a:endParaRP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600" dirty="0">
                <a:latin typeface="Arial" panose="020B0604020202020204" pitchFamily="34" charset="0"/>
              </a:rPr>
              <a:t>Διάλεξη #12</a:t>
            </a:r>
            <a:r>
              <a:rPr lang="en-AU" altLang="el-GR" sz="3600" dirty="0">
                <a:latin typeface="Arial" panose="020B0604020202020204" pitchFamily="34" charset="0"/>
              </a:rPr>
              <a:t>:</a:t>
            </a:r>
          </a:p>
          <a:p>
            <a:pPr algn="ctr"/>
            <a:r>
              <a:rPr lang="el-GR" altLang="el-GR" sz="3600" dirty="0" err="1">
                <a:latin typeface="Arial" panose="020B0604020202020204" pitchFamily="34" charset="0"/>
              </a:rPr>
              <a:t>Υπο</a:t>
            </a:r>
            <a:r>
              <a:rPr lang="en-US" altLang="el-GR" sz="3600" dirty="0">
                <a:latin typeface="Arial" panose="020B0604020202020204" pitchFamily="34" charset="0"/>
              </a:rPr>
              <a:t>-</a:t>
            </a:r>
            <a:r>
              <a:rPr lang="el-GR" altLang="el-GR" sz="3600" dirty="0">
                <a:latin typeface="Arial" panose="020B0604020202020204" pitchFamily="34" charset="0"/>
              </a:rPr>
              <a:t>τύποι και πολυμορφισμός</a:t>
            </a:r>
          </a:p>
          <a:p>
            <a:pPr algn="ctr"/>
            <a:r>
              <a:rPr lang="el-GR" altLang="el-GR" sz="2800" dirty="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800" dirty="0">
                <a:solidFill>
                  <a:srgbClr val="FF33CC"/>
                </a:solidFill>
                <a:latin typeface="Arial" panose="020B0604020202020204" pitchFamily="34" charset="0"/>
              </a:rPr>
              <a:t>sub-typing and polymorphism]</a:t>
            </a:r>
            <a:endParaRPr lang="el-GR" altLang="el-GR" sz="2800" dirty="0">
              <a:solidFill>
                <a:srgbClr val="FF33CC"/>
              </a:solidFill>
              <a:latin typeface="Arial" panose="020B0604020202020204" pitchFamily="34" charset="0"/>
            </a:endParaRPr>
          </a:p>
          <a:p>
            <a:pPr algn="ctr"/>
            <a:r>
              <a:rPr lang="en-AU" altLang="el-GR" sz="32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Χρήση της </a:t>
            </a:r>
            <a:r>
              <a:rPr lang="en-AU" altLang="el-GR" sz="3600">
                <a:solidFill>
                  <a:schemeClr val="tx2"/>
                </a:solidFill>
              </a:rPr>
              <a:t>“super” </a:t>
            </a:r>
            <a:r>
              <a:rPr lang="el-GR" altLang="el-GR" sz="3600">
                <a:solidFill>
                  <a:schemeClr val="tx2"/>
                </a:solidFill>
              </a:rPr>
              <a:t>σε κατασκευαστές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648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Οι κατασκευαστές των </a:t>
            </a:r>
            <a:r>
              <a:rPr lang="el-GR" altLang="el-GR" sz="2400" dirty="0" err="1">
                <a:latin typeface="Arial" panose="020B0604020202020204" pitchFamily="34" charset="0"/>
              </a:rPr>
              <a:t>υποκλάσεων</a:t>
            </a:r>
            <a:r>
              <a:rPr lang="el-GR" altLang="el-GR" sz="2400" dirty="0">
                <a:latin typeface="Arial" panose="020B0604020202020204" pitchFamily="34" charset="0"/>
              </a:rPr>
              <a:t> πρέπει να έχουν μία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κλήση προς τον </a:t>
            </a:r>
            <a:r>
              <a:rPr lang="en-US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“super”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(τον κατασκευαστή της </a:t>
            </a:r>
            <a:r>
              <a:rPr lang="el-GR" altLang="el-GR" sz="2400" dirty="0" err="1">
                <a:latin typeface="Arial" panose="020B0604020202020204" pitchFamily="34" charset="0"/>
              </a:rPr>
              <a:t>υπερκλάσης</a:t>
            </a:r>
            <a:r>
              <a:rPr lang="el-GR" altLang="el-GR" sz="2400" dirty="0">
                <a:latin typeface="Arial" panose="020B0604020202020204" pitchFamily="34" charset="0"/>
              </a:rPr>
              <a:t>) στην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πρώτη γραμμή </a:t>
            </a:r>
            <a:r>
              <a:rPr lang="el-GR" altLang="el-GR" sz="2400" dirty="0">
                <a:latin typeface="Arial" panose="020B0604020202020204" pitchFamily="34" charset="0"/>
              </a:rPr>
              <a:t>του κώδικά τους.</a:t>
            </a:r>
          </a:p>
          <a:p>
            <a:pPr>
              <a:lnSpc>
                <a:spcPct val="11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Εάν η κλήση έχει παραληφθεί, η εντολή </a:t>
            </a:r>
            <a:r>
              <a:rPr lang="en-AU" altLang="el-GR" sz="2400" dirty="0">
                <a:latin typeface="Arial" panose="020B0604020202020204" pitchFamily="34" charset="0"/>
              </a:rPr>
              <a:t>	</a:t>
            </a:r>
            <a:r>
              <a:rPr lang="en-AU" altLang="el-GR" sz="2400" b="1" dirty="0">
                <a:latin typeface="Courier New" panose="02070309020205020404" pitchFamily="49" charset="0"/>
              </a:rPr>
              <a:t>super();</a:t>
            </a:r>
            <a:br>
              <a:rPr lang="en-AU" altLang="el-GR" sz="2400" dirty="0">
                <a:latin typeface="Arial" panose="020B0604020202020204" pitchFamily="34" charset="0"/>
              </a:rPr>
            </a:b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εισάγεται αυτόματα </a:t>
            </a:r>
            <a:r>
              <a:rPr lang="el-GR" altLang="el-GR" sz="2400" dirty="0">
                <a:latin typeface="Arial" panose="020B0604020202020204" pitchFamily="34" charset="0"/>
              </a:rPr>
              <a:t>από τον μεταφραστή.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endParaRPr lang="el-GR" altLang="el-GR" sz="2000" b="1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sz="2400" u="sng" dirty="0">
                <a:solidFill>
                  <a:srgbClr val="C00000"/>
                </a:solidFill>
                <a:latin typeface="Arial" panose="020B0604020202020204" pitchFamily="34" charset="0"/>
              </a:rPr>
              <a:t>Προσοχή</a:t>
            </a:r>
            <a:r>
              <a:rPr lang="el-GR" altLang="el-GR" sz="2400" dirty="0">
                <a:latin typeface="Arial" panose="020B0604020202020204" pitchFamily="34" charset="0"/>
              </a:rPr>
              <a:t>: Ο κατασκευαστής που δεν έχει παραμέτρους είναι αυτός που επιλέγεται να εισαχθεί αυτόματα</a:t>
            </a:r>
            <a:r>
              <a:rPr lang="en-AU" altLang="el-GR" sz="2400" dirty="0"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10000"/>
              </a:lnSpc>
            </a:pPr>
            <a:r>
              <a:rPr lang="el-GR" altLang="el-GR" sz="2400" u="sng" dirty="0">
                <a:solidFill>
                  <a:srgbClr val="00B050"/>
                </a:solidFill>
                <a:latin typeface="Arial" panose="020B0604020202020204" pitchFamily="34" charset="0"/>
              </a:rPr>
              <a:t>Σύσταση</a:t>
            </a:r>
            <a:r>
              <a:rPr lang="en-AU" altLang="el-GR" sz="2400" dirty="0">
                <a:latin typeface="Arial" panose="020B0604020202020204" pitchFamily="34" charset="0"/>
              </a:rPr>
              <a:t>: </a:t>
            </a:r>
            <a:r>
              <a:rPr lang="el-GR" altLang="el-GR" sz="2400" dirty="0">
                <a:latin typeface="Arial" panose="020B0604020202020204" pitchFamily="34" charset="0"/>
              </a:rPr>
              <a:t>Πάντα να εισάγετε μία κλήση προς τον κατασκευαστή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n-AU" altLang="el-GR" sz="2400" i="1" dirty="0">
                <a:latin typeface="Arial" panose="020B0604020202020204" pitchFamily="34" charset="0"/>
              </a:rPr>
              <a:t>super</a:t>
            </a:r>
            <a:r>
              <a:rPr lang="en-AU" altLang="el-GR" sz="2400" dirty="0">
                <a:latin typeface="Arial" panose="020B0604020202020204" pitchFamily="34" charset="0"/>
              </a:rPr>
              <a:t> – </a:t>
            </a:r>
            <a:r>
              <a:rPr lang="el-GR" altLang="el-GR" sz="2400" dirty="0">
                <a:latin typeface="Arial" panose="020B0604020202020204" pitchFamily="34" charset="0"/>
              </a:rPr>
              <a:t>μην εξαρτάστε από την αυτόματη εισαγωγή του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394F7E5A-AD83-135C-7C13-2A2EAC63603C}"/>
              </a:ext>
            </a:extLst>
          </p:cNvPr>
          <p:cNvSpPr/>
          <p:nvPr/>
        </p:nvSpPr>
        <p:spPr bwMode="auto">
          <a:xfrm>
            <a:off x="467544" y="1340768"/>
            <a:ext cx="3816424" cy="511256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C71BE50-5ED7-9C49-58E5-CA4D872CE711}"/>
              </a:ext>
            </a:extLst>
          </p:cNvPr>
          <p:cNvSpPr/>
          <p:nvPr/>
        </p:nvSpPr>
        <p:spPr bwMode="auto">
          <a:xfrm>
            <a:off x="539552" y="1412776"/>
            <a:ext cx="3672408" cy="5040560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691E9797-4A1C-E4E3-3B2B-C0663BEEBB9C}"/>
              </a:ext>
            </a:extLst>
          </p:cNvPr>
          <p:cNvSpPr/>
          <p:nvPr/>
        </p:nvSpPr>
        <p:spPr bwMode="auto">
          <a:xfrm>
            <a:off x="611560" y="1556792"/>
            <a:ext cx="3528392" cy="151216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6FD5CF9-A61C-9BAA-477F-2D17C7BA23E5}"/>
              </a:ext>
            </a:extLst>
          </p:cNvPr>
          <p:cNvSpPr/>
          <p:nvPr/>
        </p:nvSpPr>
        <p:spPr bwMode="auto">
          <a:xfrm>
            <a:off x="1475656" y="2132856"/>
            <a:ext cx="2592288" cy="6480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C512BC2B-841E-9A35-BD49-67128B0A34A6}"/>
              </a:ext>
            </a:extLst>
          </p:cNvPr>
          <p:cNvSpPr/>
          <p:nvPr/>
        </p:nvSpPr>
        <p:spPr bwMode="auto">
          <a:xfrm>
            <a:off x="611560" y="3284984"/>
            <a:ext cx="3528392" cy="151216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0CD0FDCB-9D25-7796-8810-6E698A22E7C1}"/>
              </a:ext>
            </a:extLst>
          </p:cNvPr>
          <p:cNvSpPr/>
          <p:nvPr/>
        </p:nvSpPr>
        <p:spPr bwMode="auto">
          <a:xfrm>
            <a:off x="1475656" y="3861048"/>
            <a:ext cx="2592288" cy="432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2C097FC8-6FF4-C120-2455-5BF8B13E004D}"/>
              </a:ext>
            </a:extLst>
          </p:cNvPr>
          <p:cNvSpPr/>
          <p:nvPr/>
        </p:nvSpPr>
        <p:spPr bwMode="auto">
          <a:xfrm>
            <a:off x="611560" y="4869160"/>
            <a:ext cx="3528392" cy="151216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D95400DB-6882-20FE-FA19-98A38726F884}"/>
              </a:ext>
            </a:extLst>
          </p:cNvPr>
          <p:cNvSpPr/>
          <p:nvPr/>
        </p:nvSpPr>
        <p:spPr bwMode="auto">
          <a:xfrm>
            <a:off x="1475656" y="5445224"/>
            <a:ext cx="2592288" cy="6480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Παραδείγματα κατασκευαστών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1447800"/>
            <a:ext cx="441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Άμεση κλήση στον </a:t>
            </a:r>
            <a:r>
              <a:rPr lang="en-AU" altLang="el-GR" sz="2400" b="1" dirty="0">
                <a:latin typeface="Courier New" panose="02070309020205020404" pitchFamily="49" charset="0"/>
              </a:rPr>
              <a:t>super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χωρίς παραμέτρους</a:t>
            </a: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 dirty="0"/>
              <a:t>Έμμεση </a:t>
            </a:r>
            <a:r>
              <a:rPr lang="el-GR" altLang="el-GR" sz="2400" dirty="0">
                <a:latin typeface="Arial" panose="020B0604020202020204" pitchFamily="34" charset="0"/>
              </a:rPr>
              <a:t>κλήση στον </a:t>
            </a:r>
            <a:r>
              <a:rPr lang="en-AU" altLang="el-GR" sz="2400" b="1" dirty="0">
                <a:latin typeface="Courier New" panose="02070309020205020404" pitchFamily="49" charset="0"/>
              </a:rPr>
              <a:t>super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χωρίς παραμέτρους</a:t>
            </a: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dirty="0"/>
              <a:t>	</a:t>
            </a:r>
            <a:r>
              <a:rPr lang="en-AU" altLang="el-GR" sz="2000" dirty="0">
                <a:latin typeface="Arial" panose="020B0604020202020204" pitchFamily="34" charset="0"/>
              </a:rPr>
              <a:t>(</a:t>
            </a:r>
            <a:r>
              <a:rPr lang="el-GR" altLang="el-GR" sz="2000" dirty="0">
                <a:latin typeface="Arial" panose="020B0604020202020204" pitchFamily="34" charset="0"/>
              </a:rPr>
              <a:t>δουλεύει μόνο όταν υπάρχει στην </a:t>
            </a:r>
            <a:r>
              <a:rPr lang="el-GR" altLang="el-GR" sz="2000" dirty="0" err="1">
                <a:latin typeface="Arial" panose="020B0604020202020204" pitchFamily="34" charset="0"/>
              </a:rPr>
              <a:t>υπερκλάση</a:t>
            </a:r>
            <a:r>
              <a:rPr lang="el-GR" altLang="el-GR" sz="2000" dirty="0">
                <a:latin typeface="Arial" panose="020B0604020202020204" pitchFamily="34" charset="0"/>
              </a:rPr>
              <a:t> κατασκευαστής χωρίς παραμέτρους</a:t>
            </a:r>
            <a:r>
              <a:rPr lang="en-AU" altLang="el-GR" sz="2000" dirty="0">
                <a:latin typeface="Arial" panose="020B0604020202020204" pitchFamily="34" charset="0"/>
              </a:rPr>
              <a:t>)</a:t>
            </a:r>
            <a:endParaRPr lang="el-GR" altLang="el-GR" sz="20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Άμεση κλήση στον </a:t>
            </a:r>
            <a:r>
              <a:rPr lang="en-AU" altLang="el-GR" sz="2400" b="1" dirty="0">
                <a:latin typeface="Courier New" panose="02070309020205020404" pitchFamily="49" charset="0"/>
              </a:rPr>
              <a:t>super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με παραμέτρους</a:t>
            </a: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AU" altLang="el-GR" sz="2800" dirty="0"/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609600" y="1506538"/>
            <a:ext cx="3568284" cy="496802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 dirty="0" err="1">
                <a:latin typeface="Courier New" panose="02070309020205020404" pitchFamily="49" charset="0"/>
              </a:rPr>
              <a:t>MusicCD</a:t>
            </a:r>
            <a:r>
              <a:rPr lang="en-AU" altLang="el-GR" sz="2000" b="1" dirty="0">
                <a:latin typeface="Courier New" panose="02070309020205020404" pitchFamily="49" charset="0"/>
              </a:rPr>
              <a:t> (String title)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	</a:t>
            </a:r>
            <a:r>
              <a:rPr lang="en-AU" altLang="el-GR" sz="2000" b="1" dirty="0">
                <a:solidFill>
                  <a:srgbClr val="00B0F0"/>
                </a:solidFill>
                <a:latin typeface="Courier New" panose="02070309020205020404" pitchFamily="49" charset="0"/>
              </a:rPr>
              <a:t>super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 dirty="0" err="1">
                <a:latin typeface="Courier New" panose="02070309020205020404" pitchFamily="49" charset="0"/>
              </a:rPr>
              <a:t>MusicCD</a:t>
            </a:r>
            <a:r>
              <a:rPr lang="en-AU" altLang="el-GR" sz="2000" b="1" dirty="0">
                <a:latin typeface="Courier New" panose="02070309020205020404" pitchFamily="49" charset="0"/>
              </a:rPr>
              <a:t> (String title)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  <a:endParaRPr lang="el-GR" altLang="el-GR" sz="20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l-GR" altLang="el-GR" sz="20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 dirty="0" err="1">
                <a:latin typeface="Courier New" panose="02070309020205020404" pitchFamily="49" charset="0"/>
              </a:rPr>
              <a:t>MusicCD</a:t>
            </a:r>
            <a:r>
              <a:rPr lang="en-AU" altLang="el-GR" sz="2000" b="1" dirty="0">
                <a:latin typeface="Courier New" panose="02070309020205020404" pitchFamily="49" charset="0"/>
              </a:rPr>
              <a:t> (String title)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	</a:t>
            </a:r>
            <a:r>
              <a:rPr lang="en-AU" altLang="el-GR" sz="2000" b="1" dirty="0">
                <a:solidFill>
                  <a:srgbClr val="00B0F0"/>
                </a:solidFill>
                <a:latin typeface="Courier New" panose="02070309020205020404" pitchFamily="49" charset="0"/>
              </a:rPr>
              <a:t>super</a:t>
            </a:r>
            <a:r>
              <a:rPr lang="en-AU" altLang="el-GR" sz="2000" b="1" dirty="0">
                <a:latin typeface="Courier New" panose="02070309020205020404" pitchFamily="49" charset="0"/>
              </a:rPr>
              <a:t>(title);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Κληρονομικότητα και υπο-τύποι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6359525" cy="8318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dirty="0">
                <a:latin typeface="Arial" panose="020B0604020202020204" pitchFamily="34" charset="0"/>
              </a:rPr>
              <a:t>Η κληρονομικότητα δημιουργεί μία σχέση </a:t>
            </a:r>
            <a:r>
              <a:rPr lang="el-GR" altLang="el-GR" b="1" dirty="0" err="1">
                <a:solidFill>
                  <a:srgbClr val="0070C0"/>
                </a:solidFill>
                <a:latin typeface="Arial" panose="020B0604020202020204" pitchFamily="34" charset="0"/>
              </a:rPr>
              <a:t>υπο</a:t>
            </a:r>
            <a:r>
              <a:rPr lang="en-US" altLang="el-GR" b="1" dirty="0">
                <a:solidFill>
                  <a:srgbClr val="0070C0"/>
                </a:solidFill>
                <a:latin typeface="Arial" panose="020B0604020202020204" pitchFamily="34" charset="0"/>
              </a:rPr>
              <a:t>-</a:t>
            </a:r>
            <a:r>
              <a:rPr lang="el-GR" altLang="el-GR" b="1" dirty="0">
                <a:solidFill>
                  <a:srgbClr val="0070C0"/>
                </a:solidFill>
                <a:latin typeface="Arial" panose="020B0604020202020204" pitchFamily="34" charset="0"/>
              </a:rPr>
              <a:t>τύπων</a:t>
            </a:r>
            <a:r>
              <a:rPr lang="el-GR" altLang="el-GR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subtypes]</a:t>
            </a:r>
            <a:r>
              <a:rPr lang="el-GR" altLang="el-GR" dirty="0">
                <a:latin typeface="Arial" panose="020B0604020202020204" pitchFamily="34" charset="0"/>
              </a:rPr>
              <a:t> μεταξύ κλάσεων</a:t>
            </a:r>
            <a:endParaRPr lang="en-AU" altLang="el-GR" dirty="0">
              <a:latin typeface="Arial" panose="020B0604020202020204" pitchFamily="34" charset="0"/>
            </a:endParaRP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905000" y="4038600"/>
            <a:ext cx="6629400" cy="201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u="sng" dirty="0">
                <a:latin typeface="Times" panose="02020603050405020304" pitchFamily="18" charset="0"/>
              </a:rPr>
              <a:t>Υπενθύμιση</a:t>
            </a:r>
            <a:r>
              <a:rPr lang="en-AU" altLang="el-GR" dirty="0">
                <a:latin typeface="Times" panose="02020603050405020304" pitchFamily="18" charset="0"/>
              </a:rPr>
              <a:t>: </a:t>
            </a:r>
            <a:r>
              <a:rPr lang="el-GR" altLang="el-GR" dirty="0">
                <a:latin typeface="Times" panose="02020603050405020304" pitchFamily="18" charset="0"/>
              </a:rPr>
              <a:t>Η </a:t>
            </a:r>
            <a:r>
              <a:rPr lang="en-AU" altLang="el-GR" dirty="0">
                <a:latin typeface="Times" panose="02020603050405020304" pitchFamily="18" charset="0"/>
              </a:rPr>
              <a:t>Java </a:t>
            </a:r>
            <a:r>
              <a:rPr lang="el-GR" altLang="el-GR" dirty="0">
                <a:latin typeface="Times" panose="02020603050405020304" pitchFamily="18" charset="0"/>
              </a:rPr>
              <a:t>είναι μία γλώσσα με </a:t>
            </a:r>
            <a:r>
              <a:rPr lang="el-GR" altLang="el-GR" b="1" dirty="0">
                <a:solidFill>
                  <a:srgbClr val="0070C0"/>
                </a:solidFill>
                <a:latin typeface="Times" panose="02020603050405020304" pitchFamily="18" charset="0"/>
              </a:rPr>
              <a:t>στατικό σύστημα τύπων δεδομένων</a:t>
            </a:r>
            <a:r>
              <a:rPr lang="el-GR" altLang="el-GR" dirty="0">
                <a:latin typeface="Times" panose="02020603050405020304" pitchFamily="18" charset="0"/>
              </a:rPr>
              <a:t> </a:t>
            </a:r>
            <a:r>
              <a:rPr lang="el-GR" altLang="el-GR" sz="2000" b="1" dirty="0">
                <a:solidFill>
                  <a:srgbClr val="FF0066"/>
                </a:solidFill>
                <a:latin typeface="Times" panose="02020603050405020304" pitchFamily="18" charset="0"/>
              </a:rPr>
              <a:t>[</a:t>
            </a:r>
            <a:r>
              <a:rPr lang="en-AU" altLang="el-GR" sz="2000" b="1" dirty="0">
                <a:solidFill>
                  <a:srgbClr val="FF0066"/>
                </a:solidFill>
                <a:latin typeface="Times" panose="02020603050405020304" pitchFamily="18" charset="0"/>
              </a:rPr>
              <a:t>typed language</a:t>
            </a:r>
            <a:r>
              <a:rPr lang="el-GR" altLang="el-GR" sz="2000" b="1" dirty="0">
                <a:solidFill>
                  <a:srgbClr val="FF0066"/>
                </a:solidFill>
                <a:latin typeface="Times" panose="02020603050405020304" pitchFamily="18" charset="0"/>
              </a:rPr>
              <a:t>]</a:t>
            </a:r>
            <a:r>
              <a:rPr lang="el-GR" altLang="el-GR" sz="2000" b="1" dirty="0">
                <a:solidFill>
                  <a:schemeClr val="tx2"/>
                </a:solidFill>
                <a:latin typeface="Times" panose="02020603050405020304" pitchFamily="18" charset="0"/>
              </a:rPr>
              <a:t>.</a:t>
            </a:r>
            <a:endParaRPr lang="en-AU" altLang="el-GR" sz="2000" b="1" dirty="0">
              <a:solidFill>
                <a:schemeClr val="tx2"/>
              </a:solidFill>
              <a:latin typeface="Times" panose="02020603050405020304" pitchFamily="18" charset="0"/>
            </a:endParaRPr>
          </a:p>
          <a:p>
            <a:r>
              <a:rPr lang="el-GR" altLang="el-GR" dirty="0">
                <a:latin typeface="Times" panose="02020603050405020304" pitchFamily="18" charset="0"/>
              </a:rPr>
              <a:t>Μόνο τιμές με συμβατούς τύπους δεδομένων (που είναι γνωστοί κατά την μετάφραση) μπορεί να καταχωρηθούν σε μεταβλητές και παραμέτρους</a:t>
            </a:r>
            <a:endParaRPr lang="en-AU" altLang="el-GR" dirty="0">
              <a:latin typeface="Times" panose="02020603050405020304" pitchFamily="18" charset="0"/>
            </a:endParaRPr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152400" y="3657600"/>
          <a:ext cx="1216025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866900" imgH="4013200" progId="MS_ClipArt_Gallery">
                  <p:embed/>
                </p:oleObj>
              </mc:Choice>
              <mc:Fallback>
                <p:oleObj r:id="rId3" imgW="1866900" imgH="40132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657600"/>
                        <a:ext cx="1216025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C054AC1C-6EE9-84EC-DBAC-3B2A86104A03}"/>
              </a:ext>
            </a:extLst>
          </p:cNvPr>
          <p:cNvSpPr/>
          <p:nvPr/>
        </p:nvSpPr>
        <p:spPr bwMode="auto">
          <a:xfrm>
            <a:off x="467544" y="1340768"/>
            <a:ext cx="5832648" cy="259228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3E89EAFD-C47A-729D-5A48-68210FF0394D}"/>
              </a:ext>
            </a:extLst>
          </p:cNvPr>
          <p:cNvSpPr/>
          <p:nvPr/>
        </p:nvSpPr>
        <p:spPr bwMode="auto">
          <a:xfrm>
            <a:off x="611560" y="1412776"/>
            <a:ext cx="5544616" cy="24482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>
                <a:solidFill>
                  <a:schemeClr val="tx2"/>
                </a:solidFill>
              </a:rPr>
              <a:t>Χρήση </a:t>
            </a:r>
            <a:r>
              <a:rPr lang="el-GR" altLang="el-GR" sz="3600" dirty="0" err="1">
                <a:solidFill>
                  <a:schemeClr val="tx2"/>
                </a:solidFill>
              </a:rPr>
              <a:t>υπο</a:t>
            </a:r>
            <a:r>
              <a:rPr lang="el-GR" altLang="el-GR" sz="3600" dirty="0">
                <a:solidFill>
                  <a:schemeClr val="tx2"/>
                </a:solidFill>
              </a:rPr>
              <a:t>-τύπων</a:t>
            </a:r>
            <a:endParaRPr lang="en-AU" altLang="el-GR" sz="2800" dirty="0">
              <a:solidFill>
                <a:schemeClr val="tx2"/>
              </a:solidFill>
            </a:endParaRP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36872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aPerson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Student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Staff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aStaffMember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16844" y="2924944"/>
            <a:ext cx="58993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Student(...);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aStaffMember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Staff(...);</a:t>
            </a:r>
          </a:p>
        </p:txBody>
      </p:sp>
      <p:sp>
        <p:nvSpPr>
          <p:cNvPr id="4" name="Text Box 17">
            <a:extLst>
              <a:ext uri="{FF2B5EF4-FFF2-40B4-BE49-F238E27FC236}">
                <a16:creationId xmlns:a16="http://schemas.microsoft.com/office/drawing/2014/main" id="{9DE837DF-0B5F-CA6C-48BE-AFDFB0A06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8" y="4005064"/>
            <a:ext cx="1665288" cy="850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>
                <a:latin typeface="Arial" panose="020B0604020202020204" pitchFamily="34" charset="0"/>
              </a:rPr>
              <a:t>Person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 dirty="0">
              <a:latin typeface="Arial" panose="020B0604020202020204" pitchFamily="34" charset="0"/>
            </a:endParaRP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E4ED3AEE-0FA0-A018-3EFD-3D64FC9B4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288" y="4538464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2BA194D-5CFA-C02E-C070-A1AFCCE62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288" y="4646414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0E598E8C-33AB-4BD7-BD0A-7096E3CFD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688" y="4465687"/>
            <a:ext cx="2101552" cy="295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/>
              <a:t>changeAddress</a:t>
            </a:r>
            <a:r>
              <a:rPr lang="en-AU" altLang="el-GR" sz="1800" dirty="0"/>
              <a:t>(…)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AD4008EA-65B5-8FC4-519E-855C39180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5301208"/>
            <a:ext cx="1665288" cy="850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>
                <a:latin typeface="Arial" panose="020B0604020202020204" pitchFamily="34" charset="0"/>
              </a:rPr>
              <a:t>Staff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 dirty="0">
              <a:latin typeface="Arial" panose="020B0604020202020204" pitchFamily="34" charset="0"/>
            </a:endParaRP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D6F76A3C-A23F-6D3C-59E5-2010B32A6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136" y="5834608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DC23E1AC-7394-6EDF-DF90-1CAD48002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136" y="5942558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3" name="Rectangle 20">
            <a:extLst>
              <a:ext uri="{FF2B5EF4-FFF2-40B4-BE49-F238E27FC236}">
                <a16:creationId xmlns:a16="http://schemas.microsoft.com/office/drawing/2014/main" id="{6FA325B4-30F5-7F19-E56B-242BD0FE6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536" y="5716488"/>
            <a:ext cx="1021432" cy="34672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/>
              <a:t>…</a:t>
            </a:r>
          </a:p>
        </p:txBody>
      </p:sp>
      <p:sp>
        <p:nvSpPr>
          <p:cNvPr id="14" name="Rectangle 21">
            <a:extLst>
              <a:ext uri="{FF2B5EF4-FFF2-40B4-BE49-F238E27FC236}">
                <a16:creationId xmlns:a16="http://schemas.microsoft.com/office/drawing/2014/main" id="{9637F66A-7317-6F20-DA6C-E726C5AC0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535" y="6043613"/>
            <a:ext cx="1023715" cy="324394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/>
              <a:t>…</a:t>
            </a:r>
          </a:p>
        </p:txBody>
      </p:sp>
      <p:sp>
        <p:nvSpPr>
          <p:cNvPr id="15" name="Line 28">
            <a:extLst>
              <a:ext uri="{FF2B5EF4-FFF2-40B4-BE49-F238E27FC236}">
                <a16:creationId xmlns:a16="http://schemas.microsoft.com/office/drawing/2014/main" id="{06E49CE1-BB11-B407-2F3A-38CC45E2CF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1880" y="4941168"/>
            <a:ext cx="504056" cy="36004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01AE338D-DA20-1555-4185-DE39E0EDD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056" y="5301208"/>
            <a:ext cx="1665288" cy="850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>
                <a:latin typeface="Arial" panose="020B0604020202020204" pitchFamily="34" charset="0"/>
              </a:rPr>
              <a:t>Student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 dirty="0">
              <a:latin typeface="Arial" panose="020B0604020202020204" pitchFamily="34" charset="0"/>
            </a:endParaRP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A95054E1-12DD-E6D9-E3E1-63EA588C3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8456" y="5834608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8" name="Rectangle 19">
            <a:extLst>
              <a:ext uri="{FF2B5EF4-FFF2-40B4-BE49-F238E27FC236}">
                <a16:creationId xmlns:a16="http://schemas.microsoft.com/office/drawing/2014/main" id="{6AED0DB6-11EE-F04E-94E0-86E3726ED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8456" y="5942558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62905219-2FCA-C3A1-FE25-51E667879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856" y="5758408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/>
              <a:t>graduate()</a:t>
            </a:r>
          </a:p>
        </p:txBody>
      </p:sp>
      <p:sp>
        <p:nvSpPr>
          <p:cNvPr id="20" name="Rectangle 21">
            <a:extLst>
              <a:ext uri="{FF2B5EF4-FFF2-40B4-BE49-F238E27FC236}">
                <a16:creationId xmlns:a16="http://schemas.microsoft.com/office/drawing/2014/main" id="{EE8EDE5F-B65C-FFCB-A11A-313E1DBB1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856" y="6063208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/>
              <a:t>…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6FE5597D-EAF8-9FFF-0FE4-A20B7D7B2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720" y="4752225"/>
            <a:ext cx="2101552" cy="2880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/>
              <a:t>…</a:t>
            </a:r>
          </a:p>
        </p:txBody>
      </p:sp>
      <p:sp>
        <p:nvSpPr>
          <p:cNvPr id="21" name="Line 28">
            <a:extLst>
              <a:ext uri="{FF2B5EF4-FFF2-40B4-BE49-F238E27FC236}">
                <a16:creationId xmlns:a16="http://schemas.microsoft.com/office/drawing/2014/main" id="{EE17BF80-CDD2-8C0A-3270-A6154D005A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04048" y="4869160"/>
            <a:ext cx="605408" cy="43204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Ορθογώνιο: Στρογγύλεμα γωνιών 24">
            <a:extLst>
              <a:ext uri="{FF2B5EF4-FFF2-40B4-BE49-F238E27FC236}">
                <a16:creationId xmlns:a16="http://schemas.microsoft.com/office/drawing/2014/main" id="{043890B2-22EF-6D18-F3D4-19D1650C1607}"/>
              </a:ext>
            </a:extLst>
          </p:cNvPr>
          <p:cNvSpPr/>
          <p:nvPr/>
        </p:nvSpPr>
        <p:spPr bwMode="auto">
          <a:xfrm>
            <a:off x="323528" y="1196752"/>
            <a:ext cx="3888432" cy="172819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Ορθογώνιο: Στρογγύλεμα γωνιών 25">
            <a:extLst>
              <a:ext uri="{FF2B5EF4-FFF2-40B4-BE49-F238E27FC236}">
                <a16:creationId xmlns:a16="http://schemas.microsoft.com/office/drawing/2014/main" id="{54EA33D4-B52F-F388-80B3-D2D9804E8AFC}"/>
              </a:ext>
            </a:extLst>
          </p:cNvPr>
          <p:cNvSpPr/>
          <p:nvPr/>
        </p:nvSpPr>
        <p:spPr bwMode="auto">
          <a:xfrm>
            <a:off x="467544" y="1268744"/>
            <a:ext cx="3672408" cy="158419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E43A2F0A-4D07-ADC4-775E-E38829621F4C}"/>
              </a:ext>
            </a:extLst>
          </p:cNvPr>
          <p:cNvSpPr/>
          <p:nvPr/>
        </p:nvSpPr>
        <p:spPr bwMode="auto">
          <a:xfrm>
            <a:off x="395536" y="3429000"/>
            <a:ext cx="5184576" cy="151216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AE9EFA13-497E-8EE4-B5E5-B384177716FB}"/>
              </a:ext>
            </a:extLst>
          </p:cNvPr>
          <p:cNvSpPr/>
          <p:nvPr/>
        </p:nvSpPr>
        <p:spPr bwMode="auto">
          <a:xfrm>
            <a:off x="539552" y="3501008"/>
            <a:ext cx="4968552" cy="13681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3798F3AC-FF64-DFEF-178C-DDFB63DAD438}"/>
              </a:ext>
            </a:extLst>
          </p:cNvPr>
          <p:cNvSpPr/>
          <p:nvPr/>
        </p:nvSpPr>
        <p:spPr bwMode="auto">
          <a:xfrm>
            <a:off x="395536" y="4941168"/>
            <a:ext cx="5184576" cy="151216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47A5A124-E879-B505-740A-80925751F2E7}"/>
              </a:ext>
            </a:extLst>
          </p:cNvPr>
          <p:cNvSpPr/>
          <p:nvPr/>
        </p:nvSpPr>
        <p:spPr bwMode="auto">
          <a:xfrm>
            <a:off x="539552" y="5013176"/>
            <a:ext cx="4968552" cy="13681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Χρήση υπο-τύπων</a:t>
            </a:r>
            <a:endParaRPr lang="en-AU" altLang="el-GR" sz="2800">
              <a:solidFill>
                <a:schemeClr val="tx2"/>
              </a:solidFill>
            </a:endParaRP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539552" y="3429000"/>
            <a:ext cx="534633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aPerson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aStaffMember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aPerson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AU" alt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aPerson.changeAddress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aPerson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aPerson.graduate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685800" y="3124200"/>
            <a:ext cx="7772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4329" name="AutoShape 9"/>
          <p:cNvSpPr>
            <a:spLocks/>
          </p:cNvSpPr>
          <p:nvPr/>
        </p:nvSpPr>
        <p:spPr bwMode="auto">
          <a:xfrm>
            <a:off x="5651500" y="3429000"/>
            <a:ext cx="144463" cy="1512888"/>
          </a:xfrm>
          <a:prstGeom prst="rightBrace">
            <a:avLst>
              <a:gd name="adj1" fmla="val 87271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4330" name="AutoShape 10"/>
          <p:cNvSpPr>
            <a:spLocks/>
          </p:cNvSpPr>
          <p:nvPr/>
        </p:nvSpPr>
        <p:spPr bwMode="auto">
          <a:xfrm>
            <a:off x="5651500" y="5157788"/>
            <a:ext cx="215900" cy="10795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6156325" y="4005263"/>
            <a:ext cx="208756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dirty="0">
                <a:solidFill>
                  <a:srgbClr val="00B050"/>
                </a:solidFill>
              </a:rPr>
              <a:t>Σωστή χρήση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6227763" y="5516563"/>
            <a:ext cx="201337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dirty="0">
                <a:solidFill>
                  <a:srgbClr val="C00000"/>
                </a:solidFill>
              </a:rPr>
              <a:t>Λάθος χρήση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784122C2-058F-80E8-CB96-C5C9D2831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072" y="836712"/>
            <a:ext cx="1665288" cy="850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>
                <a:latin typeface="Arial" panose="020B0604020202020204" pitchFamily="34" charset="0"/>
              </a:rPr>
              <a:t>Person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 dirty="0">
              <a:latin typeface="Arial" panose="020B0604020202020204" pitchFamily="34" charset="0"/>
            </a:endParaRP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6E53CB97-829C-F28D-A412-47E01D948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214" y="1370112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562FC013-0000-331D-B915-FF24EB60E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214" y="1478062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C5841A4F-0A35-5429-1BEF-2D4D1E1D5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872" y="1241679"/>
            <a:ext cx="2030512" cy="35703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/>
              <a:t>changeAddress</a:t>
            </a:r>
            <a:r>
              <a:rPr lang="en-AU" altLang="el-GR" sz="1800" dirty="0"/>
              <a:t>(…)</a:t>
            </a: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7FE40B94-72F8-9D46-8673-45B77A30E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952" y="2132856"/>
            <a:ext cx="1665288" cy="850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>
                <a:latin typeface="Arial" panose="020B0604020202020204" pitchFamily="34" charset="0"/>
              </a:rPr>
              <a:t>Staff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 dirty="0">
              <a:latin typeface="Arial" panose="020B0604020202020204" pitchFamily="34" charset="0"/>
            </a:endParaRP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B2CCB8E7-6A8E-07F6-6860-7912E85CD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352" y="2666256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FF54C7EF-3EE0-1350-1C1B-2E0580E6D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352" y="2774206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43560DEF-16A1-6979-A15D-E7852439D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6752" y="2548136"/>
            <a:ext cx="1021432" cy="34672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/>
              <a:t>…</a:t>
            </a:r>
          </a:p>
        </p:txBody>
      </p:sp>
      <p:sp>
        <p:nvSpPr>
          <p:cNvPr id="16" name="Rectangle 21">
            <a:extLst>
              <a:ext uri="{FF2B5EF4-FFF2-40B4-BE49-F238E27FC236}">
                <a16:creationId xmlns:a16="http://schemas.microsoft.com/office/drawing/2014/main" id="{7A107C4E-02E4-A997-7A6A-B0856F28E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6751" y="2875261"/>
            <a:ext cx="1018800" cy="324394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/>
              <a:t>…</a:t>
            </a:r>
          </a:p>
        </p:txBody>
      </p:sp>
      <p:sp>
        <p:nvSpPr>
          <p:cNvPr id="17" name="Line 28">
            <a:extLst>
              <a:ext uri="{FF2B5EF4-FFF2-40B4-BE49-F238E27FC236}">
                <a16:creationId xmlns:a16="http://schemas.microsoft.com/office/drawing/2014/main" id="{EB05FA75-7DCF-FDD2-E0D1-4DE66CF2E6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6096" y="1772816"/>
            <a:ext cx="288032" cy="36004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B5E0A1FE-C946-9EC7-61C3-5E3F75D70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2132856"/>
            <a:ext cx="1665288" cy="850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>
                <a:latin typeface="Arial" panose="020B0604020202020204" pitchFamily="34" charset="0"/>
              </a:rPr>
              <a:t>Student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 dirty="0">
              <a:latin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72D02A-284E-5CA7-EFBA-165A2519A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2592" y="2666256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480775-FFD0-F124-7DC3-BD1DB4F40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2592" y="2774206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42A769-BC2E-9A83-F8F6-BAF9DB7C0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992" y="2590056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/>
              <a:t>graduate()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D08E0C-09FA-5AB7-0CA9-08C823DF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992" y="2894856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/>
              <a:t>…</a:t>
            </a: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C85A8CE6-0865-2D88-CBC0-E74B76F74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5904" y="1556792"/>
            <a:ext cx="2030512" cy="35703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/>
              <a:t>…</a:t>
            </a:r>
          </a:p>
        </p:txBody>
      </p:sp>
      <p:sp>
        <p:nvSpPr>
          <p:cNvPr id="24" name="Line 28">
            <a:extLst>
              <a:ext uri="{FF2B5EF4-FFF2-40B4-BE49-F238E27FC236}">
                <a16:creationId xmlns:a16="http://schemas.microsoft.com/office/drawing/2014/main" id="{69295E14-74B3-CCFF-DD8C-CD2E218D60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16216" y="1772816"/>
            <a:ext cx="317376" cy="36004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CDCDD8AC-BEB3-3151-1922-BA5F9047C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84" y="1231640"/>
            <a:ext cx="310854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AU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aPerson</a:t>
            </a: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Student </a:t>
            </a:r>
            <a:r>
              <a:rPr lang="en-AU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</a:t>
            </a: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Staff </a:t>
            </a:r>
            <a:r>
              <a:rPr lang="en-AU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aStaffMember</a:t>
            </a: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1A3FECCC-358E-991D-C32F-298048699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2276872"/>
            <a:ext cx="38876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</a:t>
            </a:r>
            <a:r>
              <a:rPr lang="en-AU" alt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AU" alt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Student(...);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aStaffMember</a:t>
            </a:r>
            <a:r>
              <a:rPr lang="en-AU" alt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AU" alt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Staff(...);</a:t>
            </a:r>
          </a:p>
        </p:txBody>
      </p:sp>
    </p:spTree>
    <p:extLst>
      <p:ext uri="{BB962C8B-B14F-4D97-AF65-F5344CB8AC3E}">
        <p14:creationId xmlns:p14="http://schemas.microsoft.com/office/powerpoint/2010/main" val="983768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Υπο</a:t>
            </a:r>
            <a:r>
              <a:rPr lang="en-US" altLang="el-GR" sz="3200">
                <a:solidFill>
                  <a:schemeClr val="tx2"/>
                </a:solidFill>
              </a:rPr>
              <a:t>-</a:t>
            </a:r>
            <a:r>
              <a:rPr lang="el-GR" altLang="el-GR" sz="3200">
                <a:solidFill>
                  <a:schemeClr val="tx2"/>
                </a:solidFill>
              </a:rPr>
              <a:t>τύποι και συμφωνία τύπων</a:t>
            </a:r>
            <a:r>
              <a:rPr lang="el-GR" altLang="el-GR" sz="3600"/>
              <a:t> </a:t>
            </a:r>
            <a:r>
              <a:rPr lang="el-GR" altLang="el-GR" sz="2400">
                <a:solidFill>
                  <a:srgbClr val="FF0066"/>
                </a:solidFill>
              </a:rPr>
              <a:t>[</a:t>
            </a:r>
            <a:r>
              <a:rPr lang="en-US" altLang="el-GR" sz="2400">
                <a:solidFill>
                  <a:srgbClr val="FF0066"/>
                </a:solidFill>
              </a:rPr>
              <a:t>c</a:t>
            </a:r>
            <a:r>
              <a:rPr lang="en-AU" altLang="el-GR" sz="2400">
                <a:solidFill>
                  <a:srgbClr val="FF0066"/>
                </a:solidFill>
              </a:rPr>
              <a:t>onformance]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191000"/>
          </a:xfrm>
        </p:spPr>
        <p:txBody>
          <a:bodyPr/>
          <a:lstStyle/>
          <a:p>
            <a:r>
              <a:rPr lang="el-GR" altLang="el-GR" sz="2400" dirty="0"/>
              <a:t>Αντικείμενα </a:t>
            </a:r>
            <a:r>
              <a:rPr lang="el-GR" altLang="el-GR" sz="2400" dirty="0" err="1"/>
              <a:t>υπο</a:t>
            </a:r>
            <a:r>
              <a:rPr lang="el-GR" altLang="el-GR" sz="2400" dirty="0"/>
              <a:t>-τύπων μπορεί να υποκαθιστούν αντικείμενα των </a:t>
            </a:r>
            <a:r>
              <a:rPr lang="el-GR" altLang="el-GR" sz="2400" dirty="0" err="1"/>
              <a:t>υπερ</a:t>
            </a:r>
            <a:r>
              <a:rPr lang="el-GR" altLang="el-GR" sz="2400" dirty="0"/>
              <a:t>-τύπων τους (μπορεί να χρησιμοποιηθούν σε περιπτώσεις όπου αναμένονταν ένα αντικείμενο του </a:t>
            </a:r>
            <a:r>
              <a:rPr lang="el-GR" altLang="el-GR" sz="2400" dirty="0" err="1"/>
              <a:t>υπερ</a:t>
            </a:r>
            <a:r>
              <a:rPr lang="el-GR" altLang="el-GR" sz="2400" dirty="0"/>
              <a:t>-τύπου). </a:t>
            </a:r>
          </a:p>
          <a:p>
            <a:r>
              <a:rPr lang="el-GR" altLang="el-GR" sz="2400" dirty="0"/>
              <a:t>«Ένα αντικείμενο </a:t>
            </a:r>
            <a:r>
              <a:rPr lang="el-GR" altLang="el-GR" sz="2400" dirty="0" err="1"/>
              <a:t>υπο</a:t>
            </a:r>
            <a:r>
              <a:rPr lang="el-GR" altLang="el-GR" sz="2400" dirty="0"/>
              <a:t>-τύπου </a:t>
            </a:r>
            <a:r>
              <a:rPr lang="el-GR" altLang="el-GR" sz="2400" b="1" dirty="0">
                <a:solidFill>
                  <a:srgbClr val="0070C0"/>
                </a:solidFill>
              </a:rPr>
              <a:t>είναι-ένα</a:t>
            </a:r>
            <a:r>
              <a:rPr lang="el-GR" altLang="el-GR" sz="2400" dirty="0"/>
              <a:t> </a:t>
            </a:r>
            <a:r>
              <a:rPr lang="el-GR" altLang="el-GR" sz="2000" dirty="0">
                <a:solidFill>
                  <a:srgbClr val="FF0066"/>
                </a:solidFill>
              </a:rPr>
              <a:t>[</a:t>
            </a:r>
            <a:r>
              <a:rPr lang="en-AU" altLang="el-GR" sz="2000" dirty="0">
                <a:solidFill>
                  <a:srgbClr val="FF0066"/>
                </a:solidFill>
                <a:latin typeface="Times" panose="02020603050405020304" pitchFamily="18" charset="0"/>
              </a:rPr>
              <a:t>is-a</a:t>
            </a:r>
            <a:r>
              <a:rPr lang="el-GR" altLang="el-GR" sz="2000" dirty="0">
                <a:solidFill>
                  <a:srgbClr val="FF0066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400" dirty="0">
                <a:latin typeface="Times" panose="02020603050405020304" pitchFamily="18" charset="0"/>
              </a:rPr>
              <a:t> </a:t>
            </a:r>
            <a:r>
              <a:rPr lang="el-GR" altLang="el-GR" sz="2400" dirty="0"/>
              <a:t>αντικείμενο </a:t>
            </a:r>
            <a:r>
              <a:rPr lang="el-GR" altLang="el-GR" sz="2400" dirty="0" err="1"/>
              <a:t>υπερ</a:t>
            </a:r>
            <a:r>
              <a:rPr lang="el-GR" altLang="el-GR" sz="2400" dirty="0"/>
              <a:t>-τύπου»</a:t>
            </a:r>
            <a:endParaRPr lang="en-AU" altLang="el-GR" sz="2400" dirty="0"/>
          </a:p>
          <a:p>
            <a:r>
              <a:rPr lang="el-GR" altLang="el-GR" sz="2400" dirty="0"/>
              <a:t>Ένας </a:t>
            </a:r>
            <a:r>
              <a:rPr lang="el-GR" altLang="el-GR" sz="2400" dirty="0" err="1"/>
              <a:t>υπο</a:t>
            </a:r>
            <a:r>
              <a:rPr lang="el-GR" altLang="el-GR" sz="2400" dirty="0"/>
              <a:t>-τύπος </a:t>
            </a:r>
            <a:r>
              <a:rPr lang="el-GR" altLang="el-GR" sz="2400" b="1" dirty="0">
                <a:solidFill>
                  <a:srgbClr val="0070C0"/>
                </a:solidFill>
              </a:rPr>
              <a:t>συμφωνεί</a:t>
            </a:r>
            <a:r>
              <a:rPr lang="el-GR" altLang="el-GR" sz="2400" dirty="0"/>
              <a:t> </a:t>
            </a:r>
            <a:r>
              <a:rPr lang="el-GR" altLang="el-GR" sz="2000" dirty="0">
                <a:solidFill>
                  <a:srgbClr val="FF0066"/>
                </a:solidFill>
              </a:rPr>
              <a:t>[</a:t>
            </a:r>
            <a:r>
              <a:rPr lang="en-AU" altLang="el-GR" sz="2000" dirty="0">
                <a:solidFill>
                  <a:srgbClr val="FF0066"/>
                </a:solidFill>
              </a:rPr>
              <a:t>conforms to</a:t>
            </a:r>
            <a:r>
              <a:rPr lang="el-GR" altLang="el-GR" sz="2000" dirty="0">
                <a:solidFill>
                  <a:srgbClr val="FF0066"/>
                </a:solidFill>
              </a:rPr>
              <a:t>]</a:t>
            </a:r>
            <a:r>
              <a:rPr lang="en-AU" altLang="el-GR" sz="2400" dirty="0"/>
              <a:t> </a:t>
            </a:r>
            <a:r>
              <a:rPr lang="el-GR" altLang="el-GR" sz="2400" dirty="0"/>
              <a:t>με τον </a:t>
            </a:r>
            <a:r>
              <a:rPr lang="el-GR" altLang="el-GR" sz="2400" dirty="0" err="1"/>
              <a:t>υπερ</a:t>
            </a:r>
            <a:r>
              <a:rPr lang="el-GR" altLang="el-GR" sz="2400" dirty="0"/>
              <a:t>-τύπο.</a:t>
            </a:r>
            <a:endParaRPr lang="en-AU" altLang="el-G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Στατικοί – δυναμικοί τύποι δεδομένων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86371" name="Oval 3"/>
          <p:cNvSpPr>
            <a:spLocks noChangeArrowheads="1"/>
          </p:cNvSpPr>
          <p:nvPr/>
        </p:nvSpPr>
        <p:spPr bwMode="auto">
          <a:xfrm>
            <a:off x="4953000" y="2967062"/>
            <a:ext cx="2286000" cy="2286000"/>
          </a:xfrm>
          <a:prstGeom prst="ellipse">
            <a:avLst/>
          </a:prstGeom>
          <a:solidFill>
            <a:srgbClr val="D7D7D7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4000">
                <a:latin typeface="Courier New" panose="02070309020205020404" pitchFamily="49" charset="0"/>
              </a:rPr>
              <a:t>Student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5676900" y="3729062"/>
            <a:ext cx="8382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 flipV="1">
            <a:off x="6515100" y="3322662"/>
            <a:ext cx="41910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4" name="Line 6"/>
          <p:cNvSpPr>
            <a:spLocks noChangeShapeType="1"/>
          </p:cNvSpPr>
          <p:nvPr/>
        </p:nvSpPr>
        <p:spPr bwMode="auto">
          <a:xfrm flipH="1" flipV="1">
            <a:off x="5275263" y="3322662"/>
            <a:ext cx="401637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5" name="Line 7"/>
          <p:cNvSpPr>
            <a:spLocks noChangeShapeType="1"/>
          </p:cNvSpPr>
          <p:nvPr/>
        </p:nvSpPr>
        <p:spPr bwMode="auto">
          <a:xfrm>
            <a:off x="6515100" y="4491062"/>
            <a:ext cx="419100" cy="423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 flipH="1">
            <a:off x="5275263" y="4491062"/>
            <a:ext cx="401637" cy="423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1905000" y="2662262"/>
            <a:ext cx="1219200" cy="457200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1447800" y="2128862"/>
            <a:ext cx="245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Person aPerson;</a:t>
            </a:r>
          </a:p>
        </p:txBody>
      </p:sp>
      <p:sp>
        <p:nvSpPr>
          <p:cNvPr id="186379" name="Freeform 11"/>
          <p:cNvSpPr>
            <a:spLocks/>
          </p:cNvSpPr>
          <p:nvPr/>
        </p:nvSpPr>
        <p:spPr bwMode="auto">
          <a:xfrm>
            <a:off x="2667000" y="2890862"/>
            <a:ext cx="2716213" cy="381000"/>
          </a:xfrm>
          <a:custGeom>
            <a:avLst/>
            <a:gdLst>
              <a:gd name="T0" fmla="*/ 0 w 1711"/>
              <a:gd name="T1" fmla="*/ 0 h 240"/>
              <a:gd name="T2" fmla="*/ 1200 w 1711"/>
              <a:gd name="T3" fmla="*/ 48 h 240"/>
              <a:gd name="T4" fmla="*/ 1632 w 1711"/>
              <a:gd name="T5" fmla="*/ 192 h 240"/>
              <a:gd name="T6" fmla="*/ 1680 w 1711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1" h="240">
                <a:moveTo>
                  <a:pt x="0" y="0"/>
                </a:moveTo>
                <a:cubicBezTo>
                  <a:pt x="464" y="8"/>
                  <a:pt x="928" y="16"/>
                  <a:pt x="1200" y="48"/>
                </a:cubicBezTo>
                <a:cubicBezTo>
                  <a:pt x="1471" y="79"/>
                  <a:pt x="1552" y="160"/>
                  <a:pt x="1632" y="192"/>
                </a:cubicBezTo>
                <a:cubicBezTo>
                  <a:pt x="1711" y="223"/>
                  <a:pt x="1695" y="231"/>
                  <a:pt x="1680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80" name="Oval 12"/>
          <p:cNvSpPr>
            <a:spLocks noChangeArrowheads="1"/>
          </p:cNvSpPr>
          <p:nvPr/>
        </p:nvSpPr>
        <p:spPr bwMode="auto">
          <a:xfrm>
            <a:off x="2514600" y="2814662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609600" y="3576662"/>
            <a:ext cx="3962400" cy="2660650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prstShdw prst="shdw12">
              <a:schemeClr val="accent2"/>
            </a:prst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dirty="0">
                <a:latin typeface="Arial" panose="020B0604020202020204" pitchFamily="34" charset="0"/>
              </a:rPr>
              <a:t>Οι μεταβλητές μπορεί να αναφέρονται σε αντικείμενα του </a:t>
            </a:r>
            <a:r>
              <a:rPr lang="el-GR" altLang="el-GR" dirty="0">
                <a:solidFill>
                  <a:srgbClr val="0070C0"/>
                </a:solidFill>
                <a:latin typeface="Arial" panose="020B0604020202020204" pitchFamily="34" charset="0"/>
              </a:rPr>
              <a:t>συγκεκριμένου τύπου </a:t>
            </a:r>
            <a:r>
              <a:rPr lang="el-GR" altLang="el-GR" dirty="0">
                <a:latin typeface="Arial" panose="020B0604020202020204" pitchFamily="34" charset="0"/>
              </a:rPr>
              <a:t>δήλωσης τους ή σε αντικείμενα που ανήκουν σε οποιονδήποτε </a:t>
            </a:r>
            <a:r>
              <a:rPr lang="el-GR" altLang="el-GR" dirty="0" err="1">
                <a:solidFill>
                  <a:srgbClr val="0070C0"/>
                </a:solidFill>
                <a:latin typeface="Arial" panose="020B0604020202020204" pitchFamily="34" charset="0"/>
              </a:rPr>
              <a:t>υπο</a:t>
            </a:r>
            <a:r>
              <a:rPr lang="el-GR" altLang="el-GR" dirty="0">
                <a:solidFill>
                  <a:srgbClr val="0070C0"/>
                </a:solidFill>
                <a:latin typeface="Arial" panose="020B0604020202020204" pitchFamily="34" charset="0"/>
              </a:rPr>
              <a:t>-τύπο </a:t>
            </a:r>
            <a:r>
              <a:rPr lang="el-GR" altLang="el-GR" dirty="0">
                <a:latin typeface="Arial" panose="020B0604020202020204" pitchFamily="34" charset="0"/>
              </a:rPr>
              <a:t>του. </a:t>
            </a:r>
            <a:endParaRPr lang="en-AU" altLang="el-GR" dirty="0">
              <a:latin typeface="Arial" panose="020B0604020202020204" pitchFamily="34" charset="0"/>
            </a:endParaRPr>
          </a:p>
        </p:txBody>
      </p:sp>
      <p:sp>
        <p:nvSpPr>
          <p:cNvPr id="2" name="Text Box 17">
            <a:extLst>
              <a:ext uri="{FF2B5EF4-FFF2-40B4-BE49-F238E27FC236}">
                <a16:creationId xmlns:a16="http://schemas.microsoft.com/office/drawing/2014/main" id="{931D41DC-7999-C20C-413C-15F5E5958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472" y="1268760"/>
            <a:ext cx="1620000" cy="720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>
                <a:latin typeface="Arial" panose="020B0604020202020204" pitchFamily="34" charset="0"/>
              </a:rPr>
              <a:t>Person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 dirty="0">
              <a:latin typeface="Arial" panose="020B0604020202020204" pitchFamily="34" charset="0"/>
            </a:endParaRP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B15316C5-961E-8F85-549D-206606BB4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2564904"/>
            <a:ext cx="1584176" cy="720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>
                <a:latin typeface="Arial" panose="020B0604020202020204" pitchFamily="34" charset="0"/>
              </a:rPr>
              <a:t>Student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 dirty="0">
              <a:latin typeface="Arial" panose="020B0604020202020204" pitchFamily="34" charset="0"/>
            </a:endParaRPr>
          </a:p>
        </p:txBody>
      </p:sp>
      <p:sp>
        <p:nvSpPr>
          <p:cNvPr id="15" name="Line 28">
            <a:extLst>
              <a:ext uri="{FF2B5EF4-FFF2-40B4-BE49-F238E27FC236}">
                <a16:creationId xmlns:a16="http://schemas.microsoft.com/office/drawing/2014/main" id="{74C27B68-90C8-63C8-D4BB-479CE4BF12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00392" y="2060848"/>
            <a:ext cx="0" cy="504056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Στατικοί – δυναμικοί τύποι δεδομένων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6359525" cy="11969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dirty="0">
                <a:latin typeface="Arial" panose="020B0604020202020204" pitchFamily="34" charset="0"/>
              </a:rPr>
              <a:t>Ο </a:t>
            </a:r>
            <a:r>
              <a:rPr lang="el-GR" altLang="el-GR" b="1" dirty="0">
                <a:solidFill>
                  <a:srgbClr val="0070C0"/>
                </a:solidFill>
                <a:latin typeface="Arial" panose="020B0604020202020204" pitchFamily="34" charset="0"/>
              </a:rPr>
              <a:t>στατικός τύπος</a:t>
            </a:r>
            <a:r>
              <a:rPr lang="el-GR" altLang="el-GR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static type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]</a:t>
            </a:r>
            <a:r>
              <a:rPr lang="en-AU" altLang="el-GR" dirty="0">
                <a:latin typeface="Arial" panose="020B0604020202020204" pitchFamily="34" charset="0"/>
              </a:rPr>
              <a:t> </a:t>
            </a:r>
            <a:r>
              <a:rPr lang="el-GR" altLang="el-GR" dirty="0">
                <a:latin typeface="Arial" panose="020B0604020202020204" pitchFamily="34" charset="0"/>
              </a:rPr>
              <a:t>είναι ο τύπος δήλωσης μίας μεταβλητής ή παραμέτρου όπως αυτός εμφανίζεται στον πηγαίο κώδικα.</a:t>
            </a:r>
            <a:endParaRPr lang="en-AU" altLang="el-GR" dirty="0">
              <a:latin typeface="Arial" panose="020B0604020202020204" pitchFamily="34" charset="0"/>
            </a:endParaRP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914400" y="4038600"/>
            <a:ext cx="6359525" cy="11969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dirty="0">
                <a:latin typeface="Arial" panose="020B0604020202020204" pitchFamily="34" charset="0"/>
              </a:rPr>
              <a:t>Ο </a:t>
            </a:r>
            <a:r>
              <a:rPr lang="el-GR" altLang="el-GR" b="1" dirty="0">
                <a:solidFill>
                  <a:srgbClr val="0070C0"/>
                </a:solidFill>
                <a:latin typeface="Arial" panose="020B0604020202020204" pitchFamily="34" charset="0"/>
              </a:rPr>
              <a:t>δυναμικός τύπος</a:t>
            </a:r>
            <a:r>
              <a:rPr lang="el-GR" altLang="el-GR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dynamic type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]</a:t>
            </a:r>
            <a:r>
              <a:rPr lang="el-GR" altLang="el-GR" dirty="0">
                <a:latin typeface="Arial" panose="020B0604020202020204" pitchFamily="34" charset="0"/>
              </a:rPr>
              <a:t> είναι ο τύπος του αντικειμένου (κατά το χρόνο εκτέλεσης).</a:t>
            </a:r>
            <a:r>
              <a:rPr lang="en-AU" altLang="el-GR" dirty="0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196613" name="Object 5"/>
          <p:cNvGraphicFramePr>
            <a:graphicFrameLocks noChangeAspect="1"/>
          </p:cNvGraphicFramePr>
          <p:nvPr/>
        </p:nvGraphicFramePr>
        <p:xfrm>
          <a:off x="7391400" y="3581400"/>
          <a:ext cx="12573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981200" imgH="3937000" progId="MS_ClipArt_Gallery">
                  <p:embed/>
                </p:oleObj>
              </mc:Choice>
              <mc:Fallback>
                <p:oleObj r:id="rId3" imgW="1981200" imgH="39370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581400"/>
                        <a:ext cx="1257300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Υπο-τύποι / πολυμορφισμός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2667000" y="1828800"/>
            <a:ext cx="5791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 dirty="0">
                <a:latin typeface="Arial" panose="020B0604020202020204" pitchFamily="34" charset="0"/>
              </a:rPr>
              <a:t>Οι </a:t>
            </a:r>
            <a:r>
              <a:rPr lang="el-GR" altLang="el-GR" sz="2800" dirty="0" err="1">
                <a:latin typeface="Arial" panose="020B0604020202020204" pitchFamily="34" charset="0"/>
              </a:rPr>
              <a:t>υπο</a:t>
            </a:r>
            <a:r>
              <a:rPr lang="el-GR" altLang="el-GR" sz="2800" dirty="0">
                <a:latin typeface="Arial" panose="020B0604020202020204" pitchFamily="34" charset="0"/>
              </a:rPr>
              <a:t>-τύποι παρέχουν τις ίδιες μεθόδους αλλά οι </a:t>
            </a:r>
            <a:r>
              <a:rPr lang="el-GR" altLang="el-GR" sz="2800" b="1" dirty="0">
                <a:solidFill>
                  <a:srgbClr val="0070C0"/>
                </a:solidFill>
                <a:latin typeface="Arial" panose="020B0604020202020204" pitchFamily="34" charset="0"/>
              </a:rPr>
              <a:t>υλοποιήσεις</a:t>
            </a:r>
            <a:r>
              <a:rPr lang="el-GR" altLang="el-GR" sz="2800" dirty="0">
                <a:latin typeface="Arial" panose="020B0604020202020204" pitchFamily="34" charset="0"/>
              </a:rPr>
              <a:t> </a:t>
            </a:r>
            <a:r>
              <a:rPr lang="en-US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66"/>
                </a:solidFill>
                <a:latin typeface="Times" panose="02020603050405020304" pitchFamily="18" charset="0"/>
              </a:rPr>
              <a:t>implementation</a:t>
            </a:r>
            <a:r>
              <a:rPr lang="en-US" altLang="el-GR" sz="2000" dirty="0">
                <a:solidFill>
                  <a:srgbClr val="FF0066"/>
                </a:solidFill>
                <a:latin typeface="Times" panose="02020603050405020304" pitchFamily="18" charset="0"/>
              </a:rPr>
              <a:t>s]</a:t>
            </a:r>
            <a:r>
              <a:rPr lang="el-GR" altLang="el-GR" sz="2800" dirty="0">
                <a:latin typeface="Arial" panose="020B0604020202020204" pitchFamily="34" charset="0"/>
              </a:rPr>
              <a:t> των μεθόδων μπορεί να διαφέρουν! </a:t>
            </a:r>
            <a:endParaRPr lang="en-AU" altLang="el-GR" sz="2800" dirty="0">
              <a:latin typeface="Arial" panose="020B0604020202020204" pitchFamily="34" charset="0"/>
            </a:endParaRPr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/>
        </p:nvGraphicFramePr>
        <p:xfrm>
          <a:off x="685800" y="1676400"/>
          <a:ext cx="13081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308100" imgH="3949700" progId="MS_ClipArt_Gallery">
                  <p:embed/>
                </p:oleObj>
              </mc:Choice>
              <mc:Fallback>
                <p:oleObj r:id="rId3" imgW="1308100" imgH="39497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1308100" cy="394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DB2265BA-CC90-1A4E-5A7D-5150C97F440D}"/>
              </a:ext>
            </a:extLst>
          </p:cNvPr>
          <p:cNvSpPr/>
          <p:nvPr/>
        </p:nvSpPr>
        <p:spPr bwMode="auto">
          <a:xfrm>
            <a:off x="395536" y="1988840"/>
            <a:ext cx="2808312" cy="129614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5ECC4EE-65A1-4C1A-FA50-2F820F9F5A55}"/>
              </a:ext>
            </a:extLst>
          </p:cNvPr>
          <p:cNvSpPr/>
          <p:nvPr/>
        </p:nvSpPr>
        <p:spPr bwMode="auto">
          <a:xfrm>
            <a:off x="539550" y="2060832"/>
            <a:ext cx="2592289" cy="115214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AF2621C7-D835-6401-A046-5771F55C7B1C}"/>
              </a:ext>
            </a:extLst>
          </p:cNvPr>
          <p:cNvSpPr/>
          <p:nvPr/>
        </p:nvSpPr>
        <p:spPr bwMode="auto">
          <a:xfrm>
            <a:off x="395536" y="4509136"/>
            <a:ext cx="2808311" cy="122412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41E594BB-93F1-18D2-C15A-ECD9A40755A5}"/>
              </a:ext>
            </a:extLst>
          </p:cNvPr>
          <p:cNvSpPr/>
          <p:nvPr/>
        </p:nvSpPr>
        <p:spPr bwMode="auto">
          <a:xfrm>
            <a:off x="539552" y="4581128"/>
            <a:ext cx="2520280" cy="108012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Δυναμικός καθορισμός τύπου</a:t>
            </a:r>
            <a:r>
              <a:rPr lang="el-GR" altLang="el-GR" sz="3600">
                <a:solidFill>
                  <a:schemeClr val="tx2"/>
                </a:solidFill>
              </a:rPr>
              <a:t> </a:t>
            </a:r>
            <a:r>
              <a:rPr lang="el-GR" altLang="el-GR" sz="2000">
                <a:solidFill>
                  <a:srgbClr val="FF0066"/>
                </a:solidFill>
              </a:rPr>
              <a:t>[</a:t>
            </a:r>
            <a:r>
              <a:rPr lang="en-AU" altLang="el-GR" sz="2000">
                <a:solidFill>
                  <a:srgbClr val="FF0066"/>
                </a:solidFill>
              </a:rPr>
              <a:t>Dynamic dispatch</a:t>
            </a:r>
            <a:r>
              <a:rPr lang="el-GR" altLang="el-GR" sz="2000">
                <a:solidFill>
                  <a:srgbClr val="FF0066"/>
                </a:solidFill>
              </a:rPr>
              <a:t>]</a:t>
            </a:r>
            <a:endParaRPr lang="en-AU" altLang="el-GR" sz="2000">
              <a:solidFill>
                <a:srgbClr val="FF0066"/>
              </a:solidFill>
            </a:endParaRPr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25146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anItem</a:t>
            </a: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aCD</a:t>
            </a: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anItem.</a:t>
            </a:r>
            <a:r>
              <a:rPr lang="en-AU" altLang="el-G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AU" altLang="el-G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533400" y="4572000"/>
            <a:ext cx="2670448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anItem</a:t>
            </a: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aVideo</a:t>
            </a: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anItem.</a:t>
            </a:r>
            <a:r>
              <a:rPr lang="en-AU" altLang="el-G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AU" altLang="el-G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AU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>
                <a:latin typeface="Arial" panose="020B0604020202020204" pitchFamily="34" charset="0"/>
              </a:rPr>
              <a:t>Κώδικας: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190472" name="Text Box 8"/>
          <p:cNvSpPr txBox="1">
            <a:spLocks noChangeArrowheads="1"/>
          </p:cNvSpPr>
          <p:nvPr/>
        </p:nvSpPr>
        <p:spPr bwMode="auto">
          <a:xfrm>
            <a:off x="3414713" y="1295400"/>
            <a:ext cx="1938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>
                <a:latin typeface="Arial" panose="020B0604020202020204" pitchFamily="34" charset="0"/>
              </a:rPr>
              <a:t>Αποτέλεσμα</a:t>
            </a:r>
            <a:r>
              <a:rPr lang="en-AU" altLang="el-GR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 flipH="1">
            <a:off x="457200" y="3810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0474" name="Text Box 10"/>
          <p:cNvSpPr txBox="1">
            <a:spLocks noChangeArrowheads="1"/>
          </p:cNvSpPr>
          <p:nvPr/>
        </p:nvSpPr>
        <p:spPr bwMode="auto">
          <a:xfrm>
            <a:off x="3352800" y="2133600"/>
            <a:ext cx="5257800" cy="10366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 altLang="el-GR" sz="1800" b="1">
                <a:latin typeface="Courier New" panose="02070309020205020404" pitchFamily="49" charset="0"/>
              </a:rPr>
              <a:t>CD: Triple J Hottest 100 (79 min)</a:t>
            </a:r>
          </a:p>
          <a:p>
            <a:r>
              <a:rPr lang="en-AU" altLang="el-GR" sz="1800" b="1">
                <a:latin typeface="Courier New" panose="02070309020205020404" pitchFamily="49" charset="0"/>
              </a:rPr>
              <a:t>    artist: sampler, 33 tracks</a:t>
            </a:r>
          </a:p>
          <a:p>
            <a:r>
              <a:rPr lang="en-AU" altLang="el-GR" sz="1800" b="1">
                <a:latin typeface="Courier New" panose="02070309020205020404" pitchFamily="49" charset="0"/>
              </a:rPr>
              <a:t>    double CD - great!</a:t>
            </a:r>
            <a:endParaRPr lang="en-AU" altLang="el-GR" sz="2800" b="1">
              <a:latin typeface="Arial" panose="020B0604020202020204" pitchFamily="34" charset="0"/>
            </a:endParaRPr>
          </a:p>
        </p:txBody>
      </p:sp>
      <p:sp>
        <p:nvSpPr>
          <p:cNvPr id="190475" name="Text Box 11"/>
          <p:cNvSpPr txBox="1">
            <a:spLocks noChangeArrowheads="1"/>
          </p:cNvSpPr>
          <p:nvPr/>
        </p:nvSpPr>
        <p:spPr bwMode="auto">
          <a:xfrm>
            <a:off x="3352800" y="4648200"/>
            <a:ext cx="5245100" cy="10366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800" b="1">
                <a:latin typeface="Courier New" panose="02070309020205020404" pitchFamily="49" charset="0"/>
              </a:rPr>
              <a:t>Video: The South Park Movie (102 min)</a:t>
            </a:r>
          </a:p>
          <a:p>
            <a:r>
              <a:rPr lang="en-AU" altLang="el-GR" sz="1800" b="1">
                <a:latin typeface="Courier New" panose="02070309020205020404" pitchFamily="49" charset="0"/>
              </a:rPr>
              <a:t>    director: Fred Smith</a:t>
            </a:r>
          </a:p>
          <a:p>
            <a:r>
              <a:rPr lang="en-AU" altLang="el-GR" sz="1800" b="1">
                <a:latin typeface="Courier New" panose="02070309020205020404" pitchFamily="49" charset="0"/>
              </a:rPr>
              <a:t>    (not seen yet)</a:t>
            </a:r>
            <a:endParaRPr lang="en-AU" altLang="el-GR" sz="2800" b="1">
              <a:latin typeface="Arial" panose="020B0604020202020204" pitchFamily="34" charset="0"/>
            </a:endParaRPr>
          </a:p>
        </p:txBody>
      </p:sp>
      <p:sp>
        <p:nvSpPr>
          <p:cNvPr id="190478" name="AutoShape 14"/>
          <p:cNvSpPr>
            <a:spLocks noChangeArrowheads="1"/>
          </p:cNvSpPr>
          <p:nvPr/>
        </p:nvSpPr>
        <p:spPr bwMode="auto">
          <a:xfrm>
            <a:off x="3941896" y="3383092"/>
            <a:ext cx="3308083" cy="907792"/>
          </a:xfrm>
          <a:prstGeom prst="bracePair">
            <a:avLst>
              <a:gd name="adj" fmla="val 9926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 dirty="0">
                <a:solidFill>
                  <a:srgbClr val="00B050"/>
                </a:solidFill>
                <a:latin typeface="Arial" panose="020B0604020202020204" pitchFamily="34" charset="0"/>
              </a:rPr>
              <a:t>Ίδιος</a:t>
            </a:r>
            <a:r>
              <a:rPr lang="el-GR" altLang="el-GR" sz="2000" dirty="0">
                <a:latin typeface="Arial" panose="020B0604020202020204" pitchFamily="34" charset="0"/>
              </a:rPr>
              <a:t> κώδικας,</a:t>
            </a:r>
            <a:endParaRPr lang="en-AU" altLang="el-GR" sz="2000" dirty="0">
              <a:latin typeface="Arial" panose="020B0604020202020204" pitchFamily="34" charset="0"/>
            </a:endParaRPr>
          </a:p>
          <a:p>
            <a:pPr algn="ctr"/>
            <a:r>
              <a:rPr lang="el-GR" altLang="el-GR" sz="2000" dirty="0">
                <a:solidFill>
                  <a:srgbClr val="C00000"/>
                </a:solidFill>
                <a:latin typeface="Arial" panose="020B0604020202020204" pitchFamily="34" charset="0"/>
              </a:rPr>
              <a:t>Διαφορετικό</a:t>
            </a:r>
            <a:r>
              <a:rPr lang="el-GR" altLang="el-GR" sz="2000" dirty="0">
                <a:latin typeface="Arial" panose="020B0604020202020204" pitchFamily="34" charset="0"/>
              </a:rPr>
              <a:t> αποτέλεσμα!</a:t>
            </a:r>
            <a:endParaRPr lang="en-AU" altLang="el-GR" sz="2000" dirty="0">
              <a:latin typeface="Arial" panose="020B0604020202020204" pitchFamily="34" charset="0"/>
            </a:endParaRPr>
          </a:p>
        </p:txBody>
      </p:sp>
      <p:sp>
        <p:nvSpPr>
          <p:cNvPr id="190479" name="Line 15"/>
          <p:cNvSpPr>
            <a:spLocks noChangeShapeType="1"/>
          </p:cNvSpPr>
          <p:nvPr/>
        </p:nvSpPr>
        <p:spPr bwMode="auto">
          <a:xfrm flipH="1" flipV="1">
            <a:off x="2514600" y="3200400"/>
            <a:ext cx="14478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90480" name="Line 16"/>
          <p:cNvSpPr>
            <a:spLocks noChangeShapeType="1"/>
          </p:cNvSpPr>
          <p:nvPr/>
        </p:nvSpPr>
        <p:spPr bwMode="auto">
          <a:xfrm flipH="1">
            <a:off x="2915816" y="3886200"/>
            <a:ext cx="1046584" cy="148701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Διάγραμμα κλάσεων</a:t>
            </a:r>
            <a:r>
              <a:rPr lang="el-GR" altLang="el-GR" sz="3600"/>
              <a:t> </a:t>
            </a:r>
            <a:r>
              <a:rPr lang="el-GR" altLang="el-GR" sz="2400">
                <a:solidFill>
                  <a:srgbClr val="FF00FF"/>
                </a:solidFill>
              </a:rPr>
              <a:t>[</a:t>
            </a:r>
            <a:r>
              <a:rPr lang="en-AU" altLang="el-GR" sz="2400">
                <a:solidFill>
                  <a:srgbClr val="FF00FF"/>
                </a:solidFill>
              </a:rPr>
              <a:t>Class diagram</a:t>
            </a:r>
            <a:r>
              <a:rPr lang="el-GR" altLang="el-GR" sz="2400">
                <a:solidFill>
                  <a:srgbClr val="FF00FF"/>
                </a:solidFill>
              </a:rPr>
              <a:t>]</a:t>
            </a:r>
            <a:endParaRPr lang="en-AU" altLang="el-GR" sz="2400">
              <a:solidFill>
                <a:srgbClr val="FF00FF"/>
              </a:solidFill>
            </a:endParaRP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5181600" y="2667000"/>
            <a:ext cx="19812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Item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295400" y="1828800"/>
            <a:ext cx="2133600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Database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4191000" y="4800600"/>
            <a:ext cx="1665288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MusicCD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6629400" y="4800600"/>
            <a:ext cx="12192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Video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cxnSp>
        <p:nvCxnSpPr>
          <p:cNvPr id="157703" name="AutoShape 7"/>
          <p:cNvCxnSpPr>
            <a:cxnSpLocks noChangeShapeType="1"/>
            <a:stCxn id="157701" idx="0"/>
            <a:endCxn id="157699" idx="2"/>
          </p:cNvCxnSpPr>
          <p:nvPr/>
        </p:nvCxnSpPr>
        <p:spPr bwMode="auto">
          <a:xfrm flipV="1">
            <a:off x="5024438" y="3840163"/>
            <a:ext cx="1147762" cy="9604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704" name="AutoShape 8"/>
          <p:cNvCxnSpPr>
            <a:cxnSpLocks noChangeShapeType="1"/>
            <a:stCxn id="157702" idx="0"/>
            <a:endCxn id="157699" idx="2"/>
          </p:cNvCxnSpPr>
          <p:nvPr/>
        </p:nvCxnSpPr>
        <p:spPr bwMode="auto">
          <a:xfrm flipH="1" flipV="1">
            <a:off x="6172200" y="3840163"/>
            <a:ext cx="1066800" cy="9604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705" name="Line 9"/>
          <p:cNvSpPr>
            <a:spLocks noChangeShapeType="1"/>
          </p:cNvSpPr>
          <p:nvPr/>
        </p:nvSpPr>
        <p:spPr bwMode="auto">
          <a:xfrm>
            <a:off x="2362200" y="3048000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2362200" y="3505200"/>
            <a:ext cx="27432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0A9B4C36-ED92-3157-2453-6661FB8DCB95}"/>
              </a:ext>
            </a:extLst>
          </p:cNvPr>
          <p:cNvSpPr/>
          <p:nvPr/>
        </p:nvSpPr>
        <p:spPr bwMode="auto">
          <a:xfrm>
            <a:off x="467544" y="1340768"/>
            <a:ext cx="3240360" cy="72008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B0021CED-C2D0-BC1D-C1B3-665627300A1F}"/>
              </a:ext>
            </a:extLst>
          </p:cNvPr>
          <p:cNvSpPr/>
          <p:nvPr/>
        </p:nvSpPr>
        <p:spPr bwMode="auto">
          <a:xfrm>
            <a:off x="611560" y="1412761"/>
            <a:ext cx="2952328" cy="576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Προσδιορισμός μεθόδου</a:t>
            </a:r>
            <a:r>
              <a:rPr lang="el-GR" altLang="el-GR" sz="3200"/>
              <a:t> </a:t>
            </a:r>
            <a:r>
              <a:rPr lang="en-AU" altLang="el-GR" sz="2000">
                <a:solidFill>
                  <a:srgbClr val="FF0066"/>
                </a:solidFill>
              </a:rPr>
              <a:t>[method lookup, binding]</a:t>
            </a:r>
          </a:p>
        </p:txBody>
      </p:sp>
      <p:grpSp>
        <p:nvGrpSpPr>
          <p:cNvPr id="192515" name="Group 3"/>
          <p:cNvGrpSpPr>
            <a:grpSpLocks/>
          </p:cNvGrpSpPr>
          <p:nvPr/>
        </p:nvGrpSpPr>
        <p:grpSpPr bwMode="auto">
          <a:xfrm>
            <a:off x="1143000" y="3886200"/>
            <a:ext cx="1905000" cy="1905000"/>
            <a:chOff x="2832" y="1680"/>
            <a:chExt cx="1440" cy="1440"/>
          </a:xfrm>
        </p:grpSpPr>
        <p:sp>
          <p:nvSpPr>
            <p:cNvPr id="192516" name="Oval 4"/>
            <p:cNvSpPr>
              <a:spLocks noChangeArrowheads="1"/>
            </p:cNvSpPr>
            <p:nvPr/>
          </p:nvSpPr>
          <p:spPr bwMode="auto">
            <a:xfrm>
              <a:off x="2832" y="1680"/>
              <a:ext cx="1440" cy="1440"/>
            </a:xfrm>
            <a:prstGeom prst="ellipse">
              <a:avLst/>
            </a:prstGeom>
            <a:solidFill>
              <a:srgbClr val="D7D7D7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3200">
                  <a:latin typeface="Courier New" panose="02070309020205020404" pitchFamily="49" charset="0"/>
                </a:rPr>
                <a:t>Video</a:t>
              </a:r>
            </a:p>
          </p:txBody>
        </p:sp>
        <p:sp>
          <p:nvSpPr>
            <p:cNvPr id="192517" name="Rectangle 5"/>
            <p:cNvSpPr>
              <a:spLocks noChangeArrowheads="1"/>
            </p:cNvSpPr>
            <p:nvPr/>
          </p:nvSpPr>
          <p:spPr bwMode="auto">
            <a:xfrm>
              <a:off x="3288" y="2160"/>
              <a:ext cx="528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2518" name="Line 6"/>
            <p:cNvSpPr>
              <a:spLocks noChangeShapeType="1"/>
            </p:cNvSpPr>
            <p:nvPr/>
          </p:nvSpPr>
          <p:spPr bwMode="auto">
            <a:xfrm flipV="1">
              <a:off x="3816" y="1904"/>
              <a:ext cx="264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2519" name="Line 7"/>
            <p:cNvSpPr>
              <a:spLocks noChangeShapeType="1"/>
            </p:cNvSpPr>
            <p:nvPr/>
          </p:nvSpPr>
          <p:spPr bwMode="auto">
            <a:xfrm flipH="1" flipV="1">
              <a:off x="3035" y="1904"/>
              <a:ext cx="253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2520" name="Line 8"/>
            <p:cNvSpPr>
              <a:spLocks noChangeShapeType="1"/>
            </p:cNvSpPr>
            <p:nvPr/>
          </p:nvSpPr>
          <p:spPr bwMode="auto">
            <a:xfrm>
              <a:off x="3816" y="2640"/>
              <a:ext cx="264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2521" name="Line 9"/>
            <p:cNvSpPr>
              <a:spLocks noChangeShapeType="1"/>
            </p:cNvSpPr>
            <p:nvPr/>
          </p:nvSpPr>
          <p:spPr bwMode="auto">
            <a:xfrm flipH="1">
              <a:off x="3035" y="2640"/>
              <a:ext cx="253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1219200" y="2667000"/>
            <a:ext cx="1219200" cy="457200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609600" y="1447800"/>
            <a:ext cx="29498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anItem.print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192524" name="Freeform 12"/>
          <p:cNvSpPr>
            <a:spLocks/>
          </p:cNvSpPr>
          <p:nvPr/>
        </p:nvSpPr>
        <p:spPr bwMode="auto">
          <a:xfrm>
            <a:off x="1828800" y="2895600"/>
            <a:ext cx="381000" cy="990600"/>
          </a:xfrm>
          <a:custGeom>
            <a:avLst/>
            <a:gdLst>
              <a:gd name="T0" fmla="*/ 0 w 1711"/>
              <a:gd name="T1" fmla="*/ 0 h 240"/>
              <a:gd name="T2" fmla="*/ 1200 w 1711"/>
              <a:gd name="T3" fmla="*/ 48 h 240"/>
              <a:gd name="T4" fmla="*/ 1632 w 1711"/>
              <a:gd name="T5" fmla="*/ 192 h 240"/>
              <a:gd name="T6" fmla="*/ 1680 w 1711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1" h="240">
                <a:moveTo>
                  <a:pt x="0" y="0"/>
                </a:moveTo>
                <a:cubicBezTo>
                  <a:pt x="464" y="8"/>
                  <a:pt x="928" y="16"/>
                  <a:pt x="1200" y="48"/>
                </a:cubicBezTo>
                <a:cubicBezTo>
                  <a:pt x="1471" y="79"/>
                  <a:pt x="1552" y="160"/>
                  <a:pt x="1632" y="192"/>
                </a:cubicBezTo>
                <a:cubicBezTo>
                  <a:pt x="1711" y="223"/>
                  <a:pt x="1695" y="231"/>
                  <a:pt x="1680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2525" name="Oval 13"/>
          <p:cNvSpPr>
            <a:spLocks noChangeArrowheads="1"/>
          </p:cNvSpPr>
          <p:nvPr/>
        </p:nvSpPr>
        <p:spPr bwMode="auto">
          <a:xfrm>
            <a:off x="1752600" y="28194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>
            <a:off x="1143000" y="23622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anItem</a:t>
            </a:r>
          </a:p>
        </p:txBody>
      </p:sp>
      <p:grpSp>
        <p:nvGrpSpPr>
          <p:cNvPr id="192527" name="Group 15"/>
          <p:cNvGrpSpPr>
            <a:grpSpLocks/>
          </p:cNvGrpSpPr>
          <p:nvPr/>
        </p:nvGrpSpPr>
        <p:grpSpPr bwMode="auto">
          <a:xfrm>
            <a:off x="5029200" y="3733800"/>
            <a:ext cx="2328863" cy="1200150"/>
            <a:chOff x="3168" y="2645"/>
            <a:chExt cx="1467" cy="756"/>
          </a:xfrm>
        </p:grpSpPr>
        <p:sp>
          <p:nvSpPr>
            <p:cNvPr id="192528" name="Text Box 16"/>
            <p:cNvSpPr txBox="1">
              <a:spLocks noChangeArrowheads="1"/>
            </p:cNvSpPr>
            <p:nvPr/>
          </p:nvSpPr>
          <p:spPr bwMode="auto">
            <a:xfrm>
              <a:off x="3168" y="2645"/>
              <a:ext cx="1467" cy="756"/>
            </a:xfrm>
            <a:prstGeom prst="rect">
              <a:avLst/>
            </a:prstGeom>
            <a:solidFill>
              <a:srgbClr val="D7D7D7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 dirty="0"/>
                <a:t>Video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 dirty="0"/>
                <a:t>  </a:t>
              </a:r>
              <a:r>
                <a:rPr lang="en-AU" altLang="el-GR" dirty="0" err="1"/>
                <a:t>getDirector</a:t>
              </a:r>
              <a:r>
                <a:rPr lang="en-AU" altLang="el-GR" dirty="0"/>
                <a:t>()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 dirty="0"/>
                <a:t>  print()</a:t>
              </a:r>
            </a:p>
          </p:txBody>
        </p:sp>
        <p:sp>
          <p:nvSpPr>
            <p:cNvPr id="192529" name="Line 17"/>
            <p:cNvSpPr>
              <a:spLocks noChangeShapeType="1"/>
            </p:cNvSpPr>
            <p:nvPr/>
          </p:nvSpPr>
          <p:spPr bwMode="auto">
            <a:xfrm>
              <a:off x="3168" y="2899"/>
              <a:ext cx="14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92530" name="Group 18"/>
          <p:cNvGrpSpPr>
            <a:grpSpLocks/>
          </p:cNvGrpSpPr>
          <p:nvPr/>
        </p:nvGrpSpPr>
        <p:grpSpPr bwMode="auto">
          <a:xfrm>
            <a:off x="5638800" y="1447800"/>
            <a:ext cx="2895600" cy="1565275"/>
            <a:chOff x="1968" y="1056"/>
            <a:chExt cx="1728" cy="986"/>
          </a:xfrm>
        </p:grpSpPr>
        <p:sp>
          <p:nvSpPr>
            <p:cNvPr id="192531" name="Text Box 19"/>
            <p:cNvSpPr txBox="1">
              <a:spLocks noChangeArrowheads="1"/>
            </p:cNvSpPr>
            <p:nvPr/>
          </p:nvSpPr>
          <p:spPr bwMode="auto">
            <a:xfrm>
              <a:off x="1968" y="1056"/>
              <a:ext cx="1728" cy="986"/>
            </a:xfrm>
            <a:prstGeom prst="rect">
              <a:avLst/>
            </a:prstGeom>
            <a:solidFill>
              <a:srgbClr val="D7D7D7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 dirty="0"/>
                <a:t>Item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 dirty="0"/>
                <a:t>  </a:t>
              </a:r>
              <a:r>
                <a:rPr lang="en-AU" altLang="el-GR" dirty="0" err="1"/>
                <a:t>getTitle</a:t>
              </a:r>
              <a:r>
                <a:rPr lang="en-AU" altLang="el-GR" dirty="0"/>
                <a:t>()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dirty="0"/>
                <a:t>  </a:t>
              </a:r>
              <a:r>
                <a:rPr lang="en-AU" altLang="el-GR" dirty="0" err="1"/>
                <a:t>setComment</a:t>
              </a:r>
              <a:r>
                <a:rPr lang="en-AU" altLang="el-GR" dirty="0"/>
                <a:t>()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 dirty="0"/>
                <a:t>  print()</a:t>
              </a:r>
            </a:p>
          </p:txBody>
        </p:sp>
        <p:sp>
          <p:nvSpPr>
            <p:cNvPr id="192532" name="Line 20"/>
            <p:cNvSpPr>
              <a:spLocks noChangeShapeType="1"/>
            </p:cNvSpPr>
            <p:nvPr/>
          </p:nvSpPr>
          <p:spPr bwMode="auto">
            <a:xfrm>
              <a:off x="1968" y="1310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2533" name="Line 21"/>
          <p:cNvSpPr>
            <a:spLocks noChangeShapeType="1"/>
          </p:cNvSpPr>
          <p:nvPr/>
        </p:nvSpPr>
        <p:spPr bwMode="auto">
          <a:xfrm flipV="1">
            <a:off x="6096000" y="30480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2534" name="Line 22"/>
          <p:cNvSpPr>
            <a:spLocks noChangeShapeType="1"/>
          </p:cNvSpPr>
          <p:nvPr/>
        </p:nvSpPr>
        <p:spPr bwMode="auto">
          <a:xfrm flipV="1">
            <a:off x="3124200" y="4419600"/>
            <a:ext cx="19050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2535" name="Text Box 23"/>
          <p:cNvSpPr txBox="1">
            <a:spLocks noChangeArrowheads="1"/>
          </p:cNvSpPr>
          <p:nvPr/>
        </p:nvSpPr>
        <p:spPr bwMode="auto">
          <a:xfrm>
            <a:off x="3429000" y="464820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latin typeface="Times" panose="02020603050405020304" pitchFamily="18" charset="0"/>
              </a:rPr>
              <a:t>"</a:t>
            </a:r>
            <a:r>
              <a:rPr lang="en-AU" altLang="el-GR" sz="1800" dirty="0">
                <a:solidFill>
                  <a:srgbClr val="0070C0"/>
                </a:solidFill>
                <a:latin typeface="Times" panose="02020603050405020304" pitchFamily="18" charset="0"/>
              </a:rPr>
              <a:t>instance of</a:t>
            </a:r>
            <a:r>
              <a:rPr lang="en-AU" altLang="el-GR" sz="1800" dirty="0">
                <a:latin typeface="Times" panose="02020603050405020304" pitchFamily="18" charset="0"/>
              </a:rPr>
              <a:t>"</a:t>
            </a:r>
          </a:p>
        </p:txBody>
      </p:sp>
      <p:sp>
        <p:nvSpPr>
          <p:cNvPr id="192536" name="Text Box 24"/>
          <p:cNvSpPr txBox="1">
            <a:spLocks noChangeArrowheads="1"/>
          </p:cNvSpPr>
          <p:nvPr/>
        </p:nvSpPr>
        <p:spPr bwMode="auto">
          <a:xfrm>
            <a:off x="3429000" y="5410200"/>
            <a:ext cx="5378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r>
              <a:rPr lang="el-GR" altLang="el-GR" sz="2000" u="sng" dirty="0">
                <a:latin typeface="Times" panose="02020603050405020304" pitchFamily="18" charset="0"/>
              </a:rPr>
              <a:t>Σημείωση</a:t>
            </a:r>
            <a:r>
              <a:rPr lang="el-GR" altLang="el-GR" sz="2000" dirty="0">
                <a:latin typeface="Times" panose="02020603050405020304" pitchFamily="18" charset="0"/>
              </a:rPr>
              <a:t>: Ο </a:t>
            </a:r>
            <a:r>
              <a:rPr lang="el-GR" altLang="el-GR" sz="2000" dirty="0">
                <a:solidFill>
                  <a:srgbClr val="0070C0"/>
                </a:solidFill>
                <a:latin typeface="Times" panose="02020603050405020304" pitchFamily="18" charset="0"/>
              </a:rPr>
              <a:t>δυναμικός τύπος </a:t>
            </a:r>
            <a:r>
              <a:rPr lang="el-GR" altLang="el-GR" sz="2000" dirty="0">
                <a:latin typeface="Times" panose="02020603050405020304" pitchFamily="18" charset="0"/>
              </a:rPr>
              <a:t>των δεδομένων προσδιορίζει το σημείο εκκίνησης της διαδικασίας προσδιορισμού της κατάλληλης μεθόδου! </a:t>
            </a:r>
            <a:endParaRPr lang="en-AU" altLang="el-GR" sz="2000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Επεκτασιμότητα </a:t>
            </a:r>
            <a:r>
              <a:rPr lang="el-GR" altLang="el-GR" sz="2800">
                <a:solidFill>
                  <a:srgbClr val="FF0066"/>
                </a:solidFill>
              </a:rPr>
              <a:t>[</a:t>
            </a:r>
            <a:r>
              <a:rPr lang="en-AU" altLang="el-GR" sz="2800">
                <a:solidFill>
                  <a:srgbClr val="FF0066"/>
                </a:solidFill>
              </a:rPr>
              <a:t>Extendability</a:t>
            </a:r>
            <a:r>
              <a:rPr lang="el-GR" altLang="el-GR" sz="2800">
                <a:solidFill>
                  <a:srgbClr val="FF0066"/>
                </a:solidFill>
              </a:rPr>
              <a:t>]</a:t>
            </a:r>
            <a:endParaRPr lang="en-AU" altLang="el-GR" sz="2800">
              <a:solidFill>
                <a:srgbClr val="FF0066"/>
              </a:solidFill>
            </a:endParaRP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5486400" cy="26574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 dirty="0"/>
              <a:t>Ο δυναμικός προσδιορισμός του τύπου δεδομένων υποστηρίζει την </a:t>
            </a:r>
            <a:r>
              <a:rPr lang="el-GR" altLang="el-GR" b="1" dirty="0">
                <a:solidFill>
                  <a:srgbClr val="0070C0"/>
                </a:solidFill>
              </a:rPr>
              <a:t>επεκτασιμότητα</a:t>
            </a:r>
            <a:r>
              <a:rPr lang="el-GR" altLang="el-GR" dirty="0"/>
              <a:t> – νέες </a:t>
            </a:r>
            <a:r>
              <a:rPr lang="el-GR" altLang="el-GR" dirty="0" err="1"/>
              <a:t>υποκλάσεις</a:t>
            </a:r>
            <a:r>
              <a:rPr lang="el-GR" altLang="el-GR" dirty="0"/>
              <a:t> μπορεί να προστεθούν αργότερα χωρίς να είναι απαραίτητη η τροποποίηση του κώδικα που χρησιμοποιεί τις κλάσεις βάσης. </a:t>
            </a:r>
            <a:endParaRPr lang="en-AU" altLang="el-GR" dirty="0"/>
          </a:p>
        </p:txBody>
      </p:sp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7162800" y="1143000"/>
          <a:ext cx="1270000" cy="517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0000" imgH="5168900" progId="MS_ClipArt_Gallery">
                  <p:embed/>
                </p:oleObj>
              </mc:Choice>
              <mc:Fallback>
                <p:oleObj r:id="rId3" imgW="1270000" imgH="51689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143000"/>
                        <a:ext cx="1270000" cy="517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Η κλάση </a:t>
            </a:r>
            <a:r>
              <a:rPr lang="en-AU" altLang="el-GR" sz="3600">
                <a:solidFill>
                  <a:schemeClr val="tx2"/>
                </a:solidFill>
              </a:rPr>
              <a:t>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Object</a:t>
            </a:r>
            <a:r>
              <a:rPr lang="en-AU" altLang="el-GR" sz="36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3733800" cy="4648200"/>
          </a:xfrm>
        </p:spPr>
        <p:txBody>
          <a:bodyPr/>
          <a:lstStyle/>
          <a:p>
            <a:r>
              <a:rPr lang="el-GR" altLang="el-GR" sz="2400"/>
              <a:t>(Σχεδόν) κάθε κλάση έχει μία υπερ-κλάση. </a:t>
            </a:r>
            <a:endParaRPr lang="en-AU" altLang="el-GR" sz="2400"/>
          </a:p>
          <a:p>
            <a:r>
              <a:rPr lang="el-GR" altLang="el-GR" sz="2400"/>
              <a:t>Εάν η υπερ-κλάση δεν έχει άμεσα δηλωθεί, τότε ως υπερκλάση θεωρείται η κλάση </a:t>
            </a:r>
            <a:r>
              <a:rPr lang="en-AU" altLang="el-GR" sz="2400" b="1">
                <a:latin typeface="Courier New" panose="02070309020205020404" pitchFamily="49" charset="0"/>
              </a:rPr>
              <a:t>Object</a:t>
            </a:r>
            <a:r>
              <a:rPr lang="en-AU" altLang="el-GR" sz="2400"/>
              <a:t> </a:t>
            </a:r>
            <a:endParaRPr lang="el-GR" altLang="el-GR" sz="2400"/>
          </a:p>
          <a:p>
            <a:r>
              <a:rPr lang="el-GR" altLang="el-GR" sz="2400"/>
              <a:t>Οι μέθοδοι της κλάσης </a:t>
            </a:r>
            <a:r>
              <a:rPr lang="en-AU" altLang="el-GR" sz="2400" b="1">
                <a:latin typeface="Courier New" panose="02070309020205020404" pitchFamily="49" charset="0"/>
              </a:rPr>
              <a:t>Object</a:t>
            </a:r>
            <a:r>
              <a:rPr lang="en-AU" altLang="el-GR" sz="2400"/>
              <a:t> </a:t>
            </a:r>
            <a:r>
              <a:rPr lang="el-GR" altLang="el-GR" sz="2400"/>
              <a:t>είναι διαθέσιμες σε κάθε κλάση</a:t>
            </a:r>
            <a:endParaRPr lang="en-AU" altLang="el-GR" sz="2400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5001491" y="3290455"/>
            <a:ext cx="13716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Person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3923928" y="5013176"/>
            <a:ext cx="1665288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Staff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6012160" y="5013176"/>
            <a:ext cx="14478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Student</a:t>
            </a:r>
          </a:p>
        </p:txBody>
      </p:sp>
      <p:cxnSp>
        <p:nvCxnSpPr>
          <p:cNvPr id="177159" name="AutoShape 7"/>
          <p:cNvCxnSpPr>
            <a:cxnSpLocks noChangeShapeType="1"/>
            <a:stCxn id="177157" idx="0"/>
            <a:endCxn id="177156" idx="2"/>
          </p:cNvCxnSpPr>
          <p:nvPr/>
        </p:nvCxnSpPr>
        <p:spPr bwMode="auto">
          <a:xfrm flipV="1">
            <a:off x="4756572" y="3836555"/>
            <a:ext cx="930719" cy="117662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60" name="AutoShape 8"/>
          <p:cNvCxnSpPr>
            <a:cxnSpLocks noChangeShapeType="1"/>
            <a:stCxn id="177158" idx="0"/>
            <a:endCxn id="177156" idx="2"/>
          </p:cNvCxnSpPr>
          <p:nvPr/>
        </p:nvCxnSpPr>
        <p:spPr bwMode="auto">
          <a:xfrm flipH="1" flipV="1">
            <a:off x="5687291" y="3836555"/>
            <a:ext cx="1048769" cy="117662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5796136" y="1635727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Object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858000" y="3276600"/>
            <a:ext cx="1665288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Game</a:t>
            </a:r>
          </a:p>
        </p:txBody>
      </p:sp>
      <p:cxnSp>
        <p:nvCxnSpPr>
          <p:cNvPr id="177164" name="AutoShape 12"/>
          <p:cNvCxnSpPr>
            <a:cxnSpLocks noChangeShapeType="1"/>
            <a:stCxn id="177162" idx="0"/>
            <a:endCxn id="177161" idx="2"/>
          </p:cNvCxnSpPr>
          <p:nvPr/>
        </p:nvCxnSpPr>
        <p:spPr bwMode="auto">
          <a:xfrm flipH="1" flipV="1">
            <a:off x="6786736" y="2181827"/>
            <a:ext cx="903908" cy="109477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66" name="AutoShape 14"/>
          <p:cNvCxnSpPr>
            <a:cxnSpLocks noChangeShapeType="1"/>
            <a:stCxn id="177156" idx="0"/>
            <a:endCxn id="177161" idx="2"/>
          </p:cNvCxnSpPr>
          <p:nvPr/>
        </p:nvCxnSpPr>
        <p:spPr bwMode="auto">
          <a:xfrm flipV="1">
            <a:off x="5687291" y="2181827"/>
            <a:ext cx="1099445" cy="110862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8CC70C79-0ED0-6534-DC47-34C03F030648}"/>
              </a:ext>
            </a:extLst>
          </p:cNvPr>
          <p:cNvSpPr/>
          <p:nvPr/>
        </p:nvSpPr>
        <p:spPr bwMode="auto">
          <a:xfrm>
            <a:off x="1331640" y="2636912"/>
            <a:ext cx="6840760" cy="43204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41B24DD9-8BF5-0668-198A-3D346CD1D41C}"/>
              </a:ext>
            </a:extLst>
          </p:cNvPr>
          <p:cNvSpPr/>
          <p:nvPr/>
        </p:nvSpPr>
        <p:spPr bwMode="auto">
          <a:xfrm>
            <a:off x="1475654" y="2708904"/>
            <a:ext cx="6534460" cy="288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1C2128D4-5949-DBD0-EFC1-219F80F6D399}"/>
              </a:ext>
            </a:extLst>
          </p:cNvPr>
          <p:cNvSpPr/>
          <p:nvPr/>
        </p:nvSpPr>
        <p:spPr bwMode="auto">
          <a:xfrm>
            <a:off x="1403648" y="4293096"/>
            <a:ext cx="6840760" cy="43204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5CAD352B-41F3-0A12-3E5D-CD8F81A284CD}"/>
              </a:ext>
            </a:extLst>
          </p:cNvPr>
          <p:cNvSpPr/>
          <p:nvPr/>
        </p:nvSpPr>
        <p:spPr bwMode="auto">
          <a:xfrm>
            <a:off x="1547662" y="4365088"/>
            <a:ext cx="6534460" cy="2880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>
                <a:solidFill>
                  <a:schemeClr val="tx2"/>
                </a:solidFill>
              </a:rPr>
              <a:t>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toString</a:t>
            </a:r>
            <a:r>
              <a:rPr lang="en-AU" altLang="el-GR" sz="36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038600"/>
          </a:xfrm>
        </p:spPr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Η κλάση </a:t>
            </a:r>
            <a:r>
              <a:rPr lang="en-AU" altLang="el-GR" sz="2400" b="1" dirty="0">
                <a:latin typeface="Courier New" panose="02070309020205020404" pitchFamily="49" charset="0"/>
              </a:rPr>
              <a:t>Object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παρέχει τη μέθοδο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r>
              <a:rPr lang="en-AU" altLang="el-GR" sz="2400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toString</a:t>
            </a:r>
            <a:r>
              <a:rPr lang="en-AU" altLang="el-GR" sz="2400" dirty="0">
                <a:latin typeface="Arial" panose="020B0604020202020204" pitchFamily="34" charset="0"/>
              </a:rPr>
              <a:t>, </a:t>
            </a:r>
            <a:r>
              <a:rPr lang="el-GR" altLang="el-GR" sz="2400" dirty="0">
                <a:latin typeface="Arial" panose="020B0604020202020204" pitchFamily="34" charset="0"/>
              </a:rPr>
              <a:t>η οποία μετατρέπει ένα αντικείμενο σε ένα </a:t>
            </a:r>
            <a:r>
              <a:rPr lang="en-AU" altLang="el-GR" sz="2400" dirty="0">
                <a:latin typeface="Arial" panose="020B0604020202020204" pitchFamily="34" charset="0"/>
              </a:rPr>
              <a:t>String.</a:t>
            </a:r>
          </a:p>
          <a:p>
            <a:r>
              <a:rPr lang="el-GR" altLang="el-GR" sz="2400" u="sng" dirty="0">
                <a:latin typeface="Arial" panose="020B0604020202020204" pitchFamily="34" charset="0"/>
              </a:rPr>
              <a:t>Παράδειγμα</a:t>
            </a:r>
            <a:r>
              <a:rPr lang="el-GR" altLang="el-GR" sz="2400" dirty="0">
                <a:latin typeface="Arial" panose="020B0604020202020204" pitchFamily="34" charset="0"/>
              </a:rPr>
              <a:t>: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endParaRPr lang="el-GR" altLang="el-GR" sz="24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l-GR" altLang="el-GR" sz="2400" b="1" dirty="0">
                <a:latin typeface="Courier New" panose="02070309020205020404" pitchFamily="49" charset="0"/>
              </a:rPr>
              <a:t>		</a:t>
            </a:r>
            <a:r>
              <a:rPr lang="en-AU" altLang="el-GR" sz="2000" b="1" dirty="0">
                <a:latin typeface="Courier New" panose="02070309020205020404" pitchFamily="49" charset="0"/>
              </a:rPr>
              <a:t>String s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person.toString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l-GR" altLang="el-GR" sz="2400" dirty="0">
                <a:latin typeface="Arial" panose="020B0604020202020204" pitchFamily="34" charset="0"/>
              </a:rPr>
              <a:t>Η μέθοδος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toString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καλείται έμμεσα κατά την εκτέλεση της συνένωσης συμβολοσειρών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n-AU" altLang="el-GR" sz="2400" b="1" dirty="0">
                <a:latin typeface="Arial" panose="020B0604020202020204" pitchFamily="34" charset="0"/>
              </a:rPr>
              <a:t>+</a:t>
            </a:r>
            <a:r>
              <a:rPr lang="en-AU" altLang="el-GR" sz="2400" dirty="0">
                <a:latin typeface="Arial" panose="020B0604020202020204" pitchFamily="34" charset="0"/>
              </a:rPr>
              <a:t>)</a:t>
            </a:r>
          </a:p>
          <a:p>
            <a:r>
              <a:rPr lang="el-GR" altLang="el-GR" sz="2400" u="sng" dirty="0">
                <a:latin typeface="Arial" panose="020B0604020202020204" pitchFamily="34" charset="0"/>
              </a:rPr>
              <a:t>Παράδειγμα:</a:t>
            </a:r>
            <a:r>
              <a:rPr lang="en-AU" altLang="el-GR" sz="2400" dirty="0">
                <a:latin typeface="Arial" panose="020B0604020202020204" pitchFamily="34" charset="0"/>
              </a:rPr>
              <a:t> </a:t>
            </a:r>
            <a:br>
              <a:rPr lang="en-AU" altLang="el-GR" sz="2400" dirty="0">
                <a:latin typeface="Arial" panose="020B0604020202020204" pitchFamily="34" charset="0"/>
              </a:rPr>
            </a:br>
            <a:r>
              <a:rPr lang="el-GR" altLang="el-GR" sz="2400" dirty="0">
                <a:latin typeface="Arial" panose="020B0604020202020204" pitchFamily="34" charset="0"/>
              </a:rPr>
              <a:t>	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(“Details: “ </a:t>
            </a:r>
            <a:r>
              <a:rPr lang="en-AU" altLang="el-GR" sz="2000" b="1" dirty="0">
                <a:latin typeface="Courier New" panose="02070309020205020404" pitchFamily="49" charset="0"/>
              </a:rPr>
              <a:t>+ person);</a:t>
            </a:r>
          </a:p>
        </p:txBody>
      </p:sp>
      <p:sp>
        <p:nvSpPr>
          <p:cNvPr id="178180" name="AutoShape 4"/>
          <p:cNvSpPr>
            <a:spLocks noChangeArrowheads="1"/>
          </p:cNvSpPr>
          <p:nvPr/>
        </p:nvSpPr>
        <p:spPr bwMode="auto">
          <a:xfrm>
            <a:off x="533400" y="4876800"/>
            <a:ext cx="8077200" cy="1447800"/>
          </a:xfrm>
          <a:prstGeom prst="wedgeEllipseCallout">
            <a:avLst>
              <a:gd name="adj1" fmla="val -46759"/>
              <a:gd name="adj2" fmla="val 85634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l-GR" altLang="el-GR" sz="2000" dirty="0">
                <a:latin typeface="Times" panose="02020603050405020304" pitchFamily="18" charset="0"/>
              </a:rPr>
              <a:t>Συνέπεια: όλα τα αντικείμενα μπορεί να λάβουν μέρος </a:t>
            </a:r>
          </a:p>
          <a:p>
            <a:pPr algn="ctr"/>
            <a:r>
              <a:rPr lang="el-GR" altLang="el-GR" sz="2000" dirty="0">
                <a:latin typeface="Times" panose="02020603050405020304" pitchFamily="18" charset="0"/>
              </a:rPr>
              <a:t>σε συνένωση συμβολοσειρών – κατάλληλη λειτουργία για παρουσίαση</a:t>
            </a:r>
          </a:p>
          <a:p>
            <a:pPr algn="ctr"/>
            <a:r>
              <a:rPr lang="el-GR" altLang="el-GR" sz="2000" dirty="0">
                <a:latin typeface="Times" panose="02020603050405020304" pitchFamily="18" charset="0"/>
              </a:rPr>
              <a:t> αποτελεσμάτων! </a:t>
            </a:r>
            <a:endParaRPr lang="en-AU" altLang="el-GR" sz="2000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72E999A9-D97E-A0BA-CEA8-7CD962C778C4}"/>
              </a:ext>
            </a:extLst>
          </p:cNvPr>
          <p:cNvSpPr/>
          <p:nvPr/>
        </p:nvSpPr>
        <p:spPr bwMode="auto">
          <a:xfrm>
            <a:off x="1187624" y="2996952"/>
            <a:ext cx="7560840" cy="266429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486A53A7-9CB6-2540-3E79-D23D3907F664}"/>
              </a:ext>
            </a:extLst>
          </p:cNvPr>
          <p:cNvSpPr/>
          <p:nvPr/>
        </p:nvSpPr>
        <p:spPr bwMode="auto">
          <a:xfrm>
            <a:off x="1259632" y="3068960"/>
            <a:ext cx="7416824" cy="2520280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8929722D-9F07-FABB-7492-DB30670A4426}"/>
              </a:ext>
            </a:extLst>
          </p:cNvPr>
          <p:cNvSpPr/>
          <p:nvPr/>
        </p:nvSpPr>
        <p:spPr bwMode="auto">
          <a:xfrm>
            <a:off x="1475656" y="4005064"/>
            <a:ext cx="7056784" cy="72008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44053B47-C23A-BF38-FA99-5EF47DE468A3}"/>
              </a:ext>
            </a:extLst>
          </p:cNvPr>
          <p:cNvSpPr/>
          <p:nvPr/>
        </p:nvSpPr>
        <p:spPr bwMode="auto">
          <a:xfrm>
            <a:off x="1763688" y="4509120"/>
            <a:ext cx="720080" cy="14401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85EADA43-844F-37A8-80E5-D269D11C0156}"/>
              </a:ext>
            </a:extLst>
          </p:cNvPr>
          <p:cNvSpPr/>
          <p:nvPr/>
        </p:nvSpPr>
        <p:spPr bwMode="auto">
          <a:xfrm>
            <a:off x="1475656" y="4797152"/>
            <a:ext cx="7056784" cy="72008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D08755ED-DB4C-9E8F-346B-0BA1CA000B16}"/>
              </a:ext>
            </a:extLst>
          </p:cNvPr>
          <p:cNvSpPr/>
          <p:nvPr/>
        </p:nvSpPr>
        <p:spPr bwMode="auto">
          <a:xfrm>
            <a:off x="1763688" y="5157192"/>
            <a:ext cx="720080" cy="14401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0772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Μετατροπείς πρόσβασης </a:t>
            </a:r>
            <a:r>
              <a:rPr lang="el-GR" altLang="el-GR" sz="2400">
                <a:solidFill>
                  <a:srgbClr val="FF0066"/>
                </a:solidFill>
              </a:rPr>
              <a:t>[</a:t>
            </a:r>
            <a:r>
              <a:rPr lang="en-AU" altLang="el-GR" sz="2400">
                <a:solidFill>
                  <a:srgbClr val="FF0066"/>
                </a:solidFill>
              </a:rPr>
              <a:t>Access Modifiers</a:t>
            </a:r>
            <a:r>
              <a:rPr lang="el-GR" altLang="el-GR" sz="2400">
                <a:solidFill>
                  <a:srgbClr val="FF0066"/>
                </a:solidFill>
              </a:rPr>
              <a:t>]</a:t>
            </a:r>
            <a:endParaRPr lang="en-AU" altLang="el-GR" sz="2400">
              <a:solidFill>
                <a:srgbClr val="FF0066"/>
              </a:solidFill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990600"/>
          </a:xfrm>
        </p:spPr>
        <p:txBody>
          <a:bodyPr/>
          <a:lstStyle/>
          <a:p>
            <a:r>
              <a:rPr lang="el-GR" altLang="el-GR" sz="2400" dirty="0"/>
              <a:t>Οι μετατροπείς πρόσβασης καθορίζουν την </a:t>
            </a:r>
            <a:r>
              <a:rPr lang="el-GR" altLang="el-GR" sz="2400" dirty="0">
                <a:solidFill>
                  <a:srgbClr val="0070C0"/>
                </a:solidFill>
              </a:rPr>
              <a:t>ορατότητα</a:t>
            </a:r>
            <a:r>
              <a:rPr lang="el-GR" altLang="el-GR" sz="2400" dirty="0"/>
              <a:t> </a:t>
            </a:r>
            <a:r>
              <a:rPr lang="el-GR" altLang="el-GR" sz="2400" dirty="0">
                <a:solidFill>
                  <a:srgbClr val="FF0066"/>
                </a:solidFill>
              </a:rPr>
              <a:t>[</a:t>
            </a:r>
            <a:r>
              <a:rPr lang="en-AU" altLang="el-GR" sz="2400" dirty="0">
                <a:solidFill>
                  <a:srgbClr val="FF0066"/>
                </a:solidFill>
              </a:rPr>
              <a:t>visibility</a:t>
            </a:r>
            <a:r>
              <a:rPr lang="el-GR" altLang="el-GR" sz="2400" dirty="0">
                <a:solidFill>
                  <a:srgbClr val="FF0066"/>
                </a:solidFill>
              </a:rPr>
              <a:t>]</a:t>
            </a:r>
            <a:r>
              <a:rPr lang="en-AU" altLang="el-GR" sz="2400" dirty="0"/>
              <a:t> </a:t>
            </a:r>
            <a:r>
              <a:rPr lang="el-GR" altLang="el-GR" sz="2400" dirty="0"/>
              <a:t>ενός πεδίου ή μεθόδου.</a:t>
            </a:r>
            <a:r>
              <a:rPr lang="el-GR" altLang="el-GR" dirty="0"/>
              <a:t> </a:t>
            </a:r>
            <a:endParaRPr lang="en-AU" altLang="el-GR" dirty="0"/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609600" y="2667000"/>
            <a:ext cx="7239000" cy="274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 dirty="0"/>
              <a:t>Παραδείγματα</a:t>
            </a:r>
            <a:r>
              <a:rPr lang="en-AU" altLang="el-GR" sz="2000" dirty="0"/>
              <a:t>:</a:t>
            </a:r>
          </a:p>
          <a:p>
            <a:r>
              <a:rPr lang="el-GR" altLang="el-GR" sz="2000" dirty="0"/>
              <a:t>	</a:t>
            </a:r>
            <a:r>
              <a:rPr lang="en-AU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1800" dirty="0">
                <a:latin typeface="Courier New" panose="02070309020205020404" pitchFamily="49" charset="0"/>
              </a:rPr>
              <a:t> </a:t>
            </a:r>
            <a:r>
              <a:rPr lang="en-AU" altLang="el-GR" sz="1800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dirty="0">
                <a:latin typeface="Courier New" panose="02070309020205020404" pitchFamily="49" charset="0"/>
              </a:rPr>
              <a:t> number;</a:t>
            </a:r>
          </a:p>
          <a:p>
            <a:r>
              <a:rPr lang="en-AU" altLang="el-GR" sz="1800" dirty="0">
                <a:latin typeface="Courier New" panose="02070309020205020404" pitchFamily="49" charset="0"/>
              </a:rPr>
              <a:t>	</a:t>
            </a:r>
            <a:r>
              <a:rPr lang="en-AU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protected</a:t>
            </a:r>
            <a:r>
              <a:rPr lang="en-AU" altLang="el-GR" sz="1800" dirty="0">
                <a:latin typeface="Courier New" panose="02070309020205020404" pitchFamily="49" charset="0"/>
              </a:rPr>
              <a:t> String name;</a:t>
            </a:r>
          </a:p>
          <a:p>
            <a:endParaRPr lang="en-AU" altLang="el-GR" sz="1800" dirty="0">
              <a:latin typeface="Courier New" panose="02070309020205020404" pitchFamily="49" charset="0"/>
            </a:endParaRPr>
          </a:p>
          <a:p>
            <a:r>
              <a:rPr lang="en-AU" altLang="el-GR" sz="1800" dirty="0">
                <a:latin typeface="Courier New" panose="02070309020205020404" pitchFamily="49" charset="0"/>
              </a:rPr>
              <a:t>	</a:t>
            </a:r>
            <a:r>
              <a:rPr lang="en-AU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1800" dirty="0">
                <a:latin typeface="Courier New" panose="02070309020205020404" pitchFamily="49" charset="0"/>
              </a:rPr>
              <a:t> </a:t>
            </a:r>
            <a:r>
              <a:rPr lang="en-AU" altLang="el-GR" sz="1800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1800" dirty="0">
                <a:latin typeface="Courier New" panose="02070309020205020404" pitchFamily="49" charset="0"/>
              </a:rPr>
              <a:t> </a:t>
            </a:r>
            <a:r>
              <a:rPr lang="en-AU" altLang="el-GR" sz="1800" dirty="0" err="1">
                <a:latin typeface="Courier New" panose="02070309020205020404" pitchFamily="49" charset="0"/>
              </a:rPr>
              <a:t>changeAddress</a:t>
            </a:r>
            <a:r>
              <a:rPr lang="en-AU" altLang="el-GR" sz="1800" dirty="0">
                <a:latin typeface="Courier New" panose="02070309020205020404" pitchFamily="49" charset="0"/>
              </a:rPr>
              <a:t>(Address </a:t>
            </a:r>
            <a:r>
              <a:rPr lang="en-AU" altLang="el-GR" sz="1800" dirty="0" err="1">
                <a:latin typeface="Courier New" panose="02070309020205020404" pitchFamily="49" charset="0"/>
              </a:rPr>
              <a:t>newAddress</a:t>
            </a:r>
            <a:r>
              <a:rPr lang="en-AU" altLang="el-GR" sz="1800" dirty="0">
                <a:latin typeface="Courier New" panose="02070309020205020404" pitchFamily="49" charset="0"/>
              </a:rPr>
              <a:t>)</a:t>
            </a:r>
          </a:p>
          <a:p>
            <a:r>
              <a:rPr lang="en-AU" altLang="el-GR" sz="1800" dirty="0">
                <a:latin typeface="Courier New" panose="02070309020205020404" pitchFamily="49" charset="0"/>
              </a:rPr>
              <a:t>	{ ... }</a:t>
            </a:r>
          </a:p>
          <a:p>
            <a:r>
              <a:rPr lang="en-AU" altLang="el-GR" sz="1800" dirty="0">
                <a:latin typeface="Courier New" panose="02070309020205020404" pitchFamily="49" charset="0"/>
              </a:rPr>
              <a:t>	</a:t>
            </a:r>
            <a:r>
              <a:rPr lang="en-AU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1800" dirty="0">
                <a:latin typeface="Courier New" panose="02070309020205020404" pitchFamily="49" charset="0"/>
              </a:rPr>
              <a:t> </a:t>
            </a:r>
            <a:r>
              <a:rPr lang="en-AU" altLang="el-GR" sz="1800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dirty="0">
                <a:latin typeface="Courier New" panose="02070309020205020404" pitchFamily="49" charset="0"/>
              </a:rPr>
              <a:t> </a:t>
            </a:r>
            <a:r>
              <a:rPr lang="en-AU" altLang="el-GR" sz="1800" dirty="0" err="1">
                <a:latin typeface="Courier New" panose="02070309020205020404" pitchFamily="49" charset="0"/>
              </a:rPr>
              <a:t>calculateResult</a:t>
            </a:r>
            <a:r>
              <a:rPr lang="en-AU" altLang="el-GR" sz="1800" dirty="0">
                <a:latin typeface="Courier New" panose="02070309020205020404" pitchFamily="49" charset="0"/>
              </a:rPr>
              <a:t>(</a:t>
            </a:r>
            <a:r>
              <a:rPr lang="en-AU" altLang="el-GR" sz="1800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1800" dirty="0">
                <a:latin typeface="Courier New" panose="02070309020205020404" pitchFamily="49" charset="0"/>
              </a:rPr>
              <a:t> parameter)</a:t>
            </a:r>
          </a:p>
          <a:p>
            <a:r>
              <a:rPr lang="en-AU" altLang="el-GR" sz="1800" dirty="0">
                <a:latin typeface="Courier New" panose="02070309020205020404" pitchFamily="49" charset="0"/>
              </a:rPr>
              <a:t>	{ ... }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1371600" y="5638800"/>
            <a:ext cx="7248525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dirty="0"/>
              <a:t>Μετατροπείς πρόσβασης</a:t>
            </a:r>
            <a:r>
              <a:rPr lang="en-AU" altLang="el-GR" dirty="0"/>
              <a:t>:  private, </a:t>
            </a:r>
            <a:r>
              <a:rPr lang="en-AU" altLang="el-GR" u="sng" dirty="0">
                <a:solidFill>
                  <a:srgbClr val="0070C0"/>
                </a:solidFill>
              </a:rPr>
              <a:t>protected</a:t>
            </a:r>
            <a:r>
              <a:rPr lang="en-AU" altLang="el-GR" dirty="0"/>
              <a:t>, public.</a:t>
            </a:r>
          </a:p>
        </p:txBody>
      </p:sp>
      <p:sp>
        <p:nvSpPr>
          <p:cNvPr id="201736" name="AutoShape 8"/>
          <p:cNvSpPr>
            <a:spLocks noChangeArrowheads="1"/>
          </p:cNvSpPr>
          <p:nvPr/>
        </p:nvSpPr>
        <p:spPr bwMode="auto">
          <a:xfrm rot="19140000">
            <a:off x="6626225" y="5172075"/>
            <a:ext cx="914400" cy="4572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1734" name="AutoShape 6"/>
          <p:cNvSpPr>
            <a:spLocks noChangeArrowheads="1"/>
          </p:cNvSpPr>
          <p:nvPr/>
        </p:nvSpPr>
        <p:spPr bwMode="auto">
          <a:xfrm>
            <a:off x="7480300" y="4268788"/>
            <a:ext cx="1166813" cy="1138237"/>
          </a:xfrm>
          <a:prstGeom prst="irregularSeal1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/>
              <a:t>νέο</a:t>
            </a:r>
            <a:r>
              <a:rPr lang="en-AU" altLang="el-GR"/>
              <a:t>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73" name="Oval 21"/>
          <p:cNvSpPr>
            <a:spLocks noChangeArrowheads="1"/>
          </p:cNvSpPr>
          <p:nvPr/>
        </p:nvSpPr>
        <p:spPr bwMode="auto">
          <a:xfrm>
            <a:off x="4724400" y="2743200"/>
            <a:ext cx="2286000" cy="12954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spAutoFit/>
          </a:bodyPr>
          <a:lstStyle/>
          <a:p>
            <a:endParaRPr lang="el-GR" dirty="0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private”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Ορατά/προσπελάσιμα μόνο από το εσωτερικό της κλάσης</a:t>
            </a:r>
            <a:endParaRPr lang="en-AU" altLang="el-GR" sz="2400"/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5105400" y="3048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 class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1905000" y="23622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1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3733800" y="4876800"/>
            <a:ext cx="19812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1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6019800" y="4876800"/>
            <a:ext cx="1905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2</a:t>
            </a:r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>
            <a:off x="2743200" y="2971800"/>
            <a:ext cx="1588" cy="3175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2743200" y="3276600"/>
            <a:ext cx="2286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2764" name="Text Box 12"/>
          <p:cNvSpPr txBox="1">
            <a:spLocks noChangeArrowheads="1"/>
          </p:cNvSpPr>
          <p:nvPr/>
        </p:nvSpPr>
        <p:spPr bwMode="auto">
          <a:xfrm>
            <a:off x="1371600" y="46482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2</a:t>
            </a:r>
          </a:p>
        </p:txBody>
      </p:sp>
      <p:sp>
        <p:nvSpPr>
          <p:cNvPr id="202765" name="Line 13"/>
          <p:cNvSpPr>
            <a:spLocks noChangeShapeType="1"/>
          </p:cNvSpPr>
          <p:nvPr/>
        </p:nvSpPr>
        <p:spPr bwMode="auto">
          <a:xfrm flipV="1">
            <a:off x="48006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 flipH="1" flipV="1">
            <a:off x="61722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2767" name="Line 15"/>
          <p:cNvSpPr>
            <a:spLocks noChangeShapeType="1"/>
          </p:cNvSpPr>
          <p:nvPr/>
        </p:nvSpPr>
        <p:spPr bwMode="auto">
          <a:xfrm>
            <a:off x="2133600" y="3429000"/>
            <a:ext cx="1588" cy="12319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>
            <a:off x="2133600" y="3429000"/>
            <a:ext cx="28956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6553200" y="2438400"/>
            <a:ext cx="2289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 dirty="0">
                <a:solidFill>
                  <a:srgbClr val="0070C0"/>
                </a:solidFill>
                <a:latin typeface="Times" panose="02020603050405020304" pitchFamily="18" charset="0"/>
              </a:rPr>
              <a:t>Περιοχή ορατότητας</a:t>
            </a:r>
            <a:endParaRPr lang="en-AU" altLang="el-GR" sz="2000" dirty="0">
              <a:solidFill>
                <a:srgbClr val="0070C0"/>
              </a:solidFill>
              <a:latin typeface="Times" panose="02020603050405020304" pitchFamily="18" charset="0"/>
            </a:endParaRPr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6477000" y="2743200"/>
            <a:ext cx="68580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5257800" y="3124200"/>
            <a:ext cx="381000" cy="152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2776" name="Text Box 24"/>
          <p:cNvSpPr txBox="1">
            <a:spLocks noChangeArrowheads="1"/>
          </p:cNvSpPr>
          <p:nvPr/>
        </p:nvSpPr>
        <p:spPr bwMode="auto">
          <a:xfrm>
            <a:off x="3984625" y="2087563"/>
            <a:ext cx="2209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 dirty="0">
                <a:latin typeface="Times" panose="02020603050405020304" pitchFamily="18" charset="0"/>
              </a:rPr>
              <a:t>Ένα </a:t>
            </a:r>
            <a:r>
              <a:rPr lang="en-US" altLang="el-GR" sz="2000" dirty="0">
                <a:latin typeface="Times" panose="02020603050405020304" pitchFamily="18" charset="0"/>
              </a:rPr>
              <a:t>“</a:t>
            </a:r>
            <a:r>
              <a:rPr lang="en-AU" altLang="el-GR" sz="2000" dirty="0">
                <a:solidFill>
                  <a:srgbClr val="0070C0"/>
                </a:solidFill>
                <a:latin typeface="Times" panose="02020603050405020304" pitchFamily="18" charset="0"/>
              </a:rPr>
              <a:t>private</a:t>
            </a:r>
            <a:r>
              <a:rPr lang="en-AU" altLang="el-GR" sz="2000" dirty="0">
                <a:latin typeface="Times" panose="02020603050405020304" pitchFamily="18" charset="0"/>
              </a:rPr>
              <a:t>” </a:t>
            </a:r>
            <a:r>
              <a:rPr lang="el-GR" altLang="el-GR" sz="2000" dirty="0">
                <a:latin typeface="Times" panose="02020603050405020304" pitchFamily="18" charset="0"/>
              </a:rPr>
              <a:t>πεδίο</a:t>
            </a:r>
            <a:endParaRPr lang="en-AU" altLang="el-GR" sz="2000" dirty="0">
              <a:latin typeface="Times" panose="02020603050405020304" pitchFamily="18" charset="0"/>
            </a:endParaRPr>
          </a:p>
        </p:txBody>
      </p:sp>
      <p:sp>
        <p:nvSpPr>
          <p:cNvPr id="202777" name="Line 25"/>
          <p:cNvSpPr>
            <a:spLocks noChangeShapeType="1"/>
          </p:cNvSpPr>
          <p:nvPr/>
        </p:nvSpPr>
        <p:spPr bwMode="auto">
          <a:xfrm>
            <a:off x="5029200" y="2438400"/>
            <a:ext cx="3048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aphicFrame>
        <p:nvGraphicFramePr>
          <p:cNvPr id="202778" name="Object 26"/>
          <p:cNvGraphicFramePr>
            <a:graphicFrameLocks noChangeAspect="1"/>
          </p:cNvGraphicFramePr>
          <p:nvPr/>
        </p:nvGraphicFramePr>
        <p:xfrm>
          <a:off x="381000" y="3810000"/>
          <a:ext cx="728663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054100" imgH="3708400" progId="MS_ClipArt_Gallery">
                  <p:embed/>
                </p:oleObj>
              </mc:Choice>
              <mc:Fallback>
                <p:oleObj r:id="rId3" imgW="1054100" imgH="3708400" progId="MS_ClipArt_Gallery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0"/>
                        <a:ext cx="728663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94" name="Oval 18"/>
          <p:cNvSpPr>
            <a:spLocks noChangeArrowheads="1"/>
          </p:cNvSpPr>
          <p:nvPr/>
        </p:nvSpPr>
        <p:spPr bwMode="auto">
          <a:xfrm>
            <a:off x="533400" y="1981200"/>
            <a:ext cx="8001000" cy="43434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“public”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77200" cy="609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Ορατά/προσπελάσιμα από το εσωτερικό της κλάσης</a:t>
            </a:r>
            <a:r>
              <a:rPr lang="en-US" altLang="el-GR" sz="2400"/>
              <a:t> </a:t>
            </a:r>
            <a:r>
              <a:rPr lang="el-GR" altLang="el-GR" sz="2400"/>
              <a:t>και από κάθε άλλη κλάση</a:t>
            </a:r>
            <a:endParaRPr lang="en-AU" altLang="el-GR" sz="2800"/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 class</a:t>
            </a:r>
          </a:p>
        </p:txBody>
      </p:sp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2362200" y="23622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1</a:t>
            </a:r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3429000" y="4876800"/>
            <a:ext cx="19812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1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5715000" y="4876800"/>
            <a:ext cx="1905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2</a:t>
            </a:r>
          </a:p>
        </p:txBody>
      </p:sp>
      <p:sp>
        <p:nvSpPr>
          <p:cNvPr id="203785" name="Line 9"/>
          <p:cNvSpPr>
            <a:spLocks noChangeShapeType="1"/>
          </p:cNvSpPr>
          <p:nvPr/>
        </p:nvSpPr>
        <p:spPr bwMode="auto">
          <a:xfrm>
            <a:off x="3200400" y="2971800"/>
            <a:ext cx="1588" cy="3175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3786" name="Line 10"/>
          <p:cNvSpPr>
            <a:spLocks noChangeShapeType="1"/>
          </p:cNvSpPr>
          <p:nvPr/>
        </p:nvSpPr>
        <p:spPr bwMode="auto">
          <a:xfrm>
            <a:off x="3200400" y="3276600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3787" name="Text Box 11"/>
          <p:cNvSpPr txBox="1">
            <a:spLocks noChangeArrowheads="1"/>
          </p:cNvSpPr>
          <p:nvPr/>
        </p:nvSpPr>
        <p:spPr bwMode="auto">
          <a:xfrm>
            <a:off x="914400" y="4191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2</a:t>
            </a:r>
          </a:p>
        </p:txBody>
      </p:sp>
      <p:sp>
        <p:nvSpPr>
          <p:cNvPr id="203788" name="Line 12"/>
          <p:cNvSpPr>
            <a:spLocks noChangeShapeType="1"/>
          </p:cNvSpPr>
          <p:nvPr/>
        </p:nvSpPr>
        <p:spPr bwMode="auto">
          <a:xfrm flipV="1">
            <a:off x="44958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3789" name="Line 13"/>
          <p:cNvSpPr>
            <a:spLocks noChangeShapeType="1"/>
          </p:cNvSpPr>
          <p:nvPr/>
        </p:nvSpPr>
        <p:spPr bwMode="auto">
          <a:xfrm flipH="1" flipV="1">
            <a:off x="58674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3790" name="Line 14"/>
          <p:cNvSpPr>
            <a:spLocks noChangeShapeType="1"/>
          </p:cNvSpPr>
          <p:nvPr/>
        </p:nvSpPr>
        <p:spPr bwMode="auto">
          <a:xfrm>
            <a:off x="1676400" y="34290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3791" name="Line 15"/>
          <p:cNvSpPr>
            <a:spLocks noChangeShapeType="1"/>
          </p:cNvSpPr>
          <p:nvPr/>
        </p:nvSpPr>
        <p:spPr bwMode="auto">
          <a:xfrm>
            <a:off x="1676400" y="3429000"/>
            <a:ext cx="304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>
            <a:off x="6927527" y="3577374"/>
            <a:ext cx="1380185" cy="76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 dirty="0">
                <a:solidFill>
                  <a:srgbClr val="0070C0"/>
                </a:solidFill>
                <a:latin typeface="Times" panose="02020603050405020304" pitchFamily="18" charset="0"/>
              </a:rPr>
              <a:t>Περιοχή </a:t>
            </a:r>
            <a:endParaRPr lang="en-US" altLang="el-GR" sz="2000" dirty="0">
              <a:solidFill>
                <a:srgbClr val="0070C0"/>
              </a:solidFill>
              <a:latin typeface="Times" panose="02020603050405020304" pitchFamily="18" charset="0"/>
            </a:endParaRPr>
          </a:p>
          <a:p>
            <a:pPr algn="ctr"/>
            <a:r>
              <a:rPr lang="el-GR" altLang="el-GR" sz="2000" dirty="0">
                <a:solidFill>
                  <a:srgbClr val="0070C0"/>
                </a:solidFill>
                <a:latin typeface="Times" panose="02020603050405020304" pitchFamily="18" charset="0"/>
              </a:rPr>
              <a:t>ορατότητας</a:t>
            </a:r>
            <a:endParaRPr lang="en-AU" altLang="el-GR" sz="2000" dirty="0">
              <a:solidFill>
                <a:srgbClr val="0070C0"/>
              </a:solidFill>
              <a:latin typeface="Times" panose="02020603050405020304" pitchFamily="18" charset="0"/>
            </a:endParaRPr>
          </a:p>
        </p:txBody>
      </p:sp>
      <p:sp>
        <p:nvSpPr>
          <p:cNvPr id="203795" name="Rectangle 19"/>
          <p:cNvSpPr>
            <a:spLocks noChangeArrowheads="1"/>
          </p:cNvSpPr>
          <p:nvPr/>
        </p:nvSpPr>
        <p:spPr bwMode="auto">
          <a:xfrm>
            <a:off x="4889500" y="3124200"/>
            <a:ext cx="381000" cy="152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3796" name="Text Box 20"/>
          <p:cNvSpPr txBox="1">
            <a:spLocks noChangeArrowheads="1"/>
          </p:cNvSpPr>
          <p:nvPr/>
        </p:nvSpPr>
        <p:spPr bwMode="auto">
          <a:xfrm>
            <a:off x="3992563" y="2319338"/>
            <a:ext cx="21399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 dirty="0">
                <a:latin typeface="Times" panose="02020603050405020304" pitchFamily="18" charset="0"/>
              </a:rPr>
              <a:t>Ένα </a:t>
            </a:r>
            <a:r>
              <a:rPr lang="en-US" altLang="el-GR" sz="2000" dirty="0">
                <a:latin typeface="Times" panose="02020603050405020304" pitchFamily="18" charset="0"/>
              </a:rPr>
              <a:t>“</a:t>
            </a:r>
            <a:r>
              <a:rPr lang="en-AU" altLang="el-GR" sz="2000" dirty="0">
                <a:solidFill>
                  <a:srgbClr val="0070C0"/>
                </a:solidFill>
                <a:latin typeface="Times" panose="02020603050405020304" pitchFamily="18" charset="0"/>
              </a:rPr>
              <a:t>p</a:t>
            </a:r>
            <a:r>
              <a:rPr lang="en-US" altLang="el-GR" sz="2000" dirty="0" err="1">
                <a:solidFill>
                  <a:srgbClr val="0070C0"/>
                </a:solidFill>
                <a:latin typeface="Times" panose="02020603050405020304" pitchFamily="18" charset="0"/>
              </a:rPr>
              <a:t>ublic</a:t>
            </a:r>
            <a:r>
              <a:rPr lang="en-AU" altLang="el-GR" sz="2000" dirty="0">
                <a:latin typeface="Times" panose="02020603050405020304" pitchFamily="18" charset="0"/>
              </a:rPr>
              <a:t>” </a:t>
            </a:r>
            <a:r>
              <a:rPr lang="el-GR" altLang="el-GR" sz="2000" dirty="0">
                <a:latin typeface="Times" panose="02020603050405020304" pitchFamily="18" charset="0"/>
              </a:rPr>
              <a:t>πεδίο</a:t>
            </a:r>
            <a:endParaRPr lang="en-AU" altLang="el-GR" sz="2000" dirty="0">
              <a:latin typeface="Times" panose="02020603050405020304" pitchFamily="18" charset="0"/>
            </a:endParaRPr>
          </a:p>
        </p:txBody>
      </p:sp>
      <p:sp>
        <p:nvSpPr>
          <p:cNvPr id="203797" name="Line 21"/>
          <p:cNvSpPr>
            <a:spLocks noChangeShapeType="1"/>
          </p:cNvSpPr>
          <p:nvPr/>
        </p:nvSpPr>
        <p:spPr bwMode="auto">
          <a:xfrm>
            <a:off x="4800600" y="2667000"/>
            <a:ext cx="16510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7" name="Oval 17"/>
          <p:cNvSpPr>
            <a:spLocks noChangeArrowheads="1"/>
          </p:cNvSpPr>
          <p:nvPr/>
        </p:nvSpPr>
        <p:spPr bwMode="auto">
          <a:xfrm>
            <a:off x="3048000" y="2895600"/>
            <a:ext cx="5181600" cy="34290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“protected”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609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Ορατά/προσπελάσιμα από το εσωτερικό της κλάσης</a:t>
            </a:r>
            <a:r>
              <a:rPr lang="en-US" altLang="el-GR" sz="2400"/>
              <a:t> </a:t>
            </a:r>
            <a:r>
              <a:rPr lang="el-GR" altLang="el-GR" sz="2400"/>
              <a:t>και από κάθε υποκλάση της</a:t>
            </a:r>
            <a:endParaRPr lang="en-AU" altLang="el-GR" sz="2800"/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 class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2362200" y="23622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1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3505200" y="4876800"/>
            <a:ext cx="19050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1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5715000" y="4876800"/>
            <a:ext cx="1905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2</a:t>
            </a:r>
          </a:p>
        </p:txBody>
      </p:sp>
      <p:sp>
        <p:nvSpPr>
          <p:cNvPr id="204809" name="Line 9"/>
          <p:cNvSpPr>
            <a:spLocks noChangeShapeType="1"/>
          </p:cNvSpPr>
          <p:nvPr/>
        </p:nvSpPr>
        <p:spPr bwMode="auto">
          <a:xfrm>
            <a:off x="3200400" y="2971800"/>
            <a:ext cx="1588" cy="3175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4810" name="Line 10"/>
          <p:cNvSpPr>
            <a:spLocks noChangeShapeType="1"/>
          </p:cNvSpPr>
          <p:nvPr/>
        </p:nvSpPr>
        <p:spPr bwMode="auto">
          <a:xfrm>
            <a:off x="3200400" y="3276600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914400" y="4191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2</a:t>
            </a:r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 flipV="1">
            <a:off x="44958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 flipH="1" flipV="1">
            <a:off x="58674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814" name="Line 14"/>
          <p:cNvSpPr>
            <a:spLocks noChangeShapeType="1"/>
          </p:cNvSpPr>
          <p:nvPr/>
        </p:nvSpPr>
        <p:spPr bwMode="auto">
          <a:xfrm>
            <a:off x="1676400" y="34290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4815" name="Line 15"/>
          <p:cNvSpPr>
            <a:spLocks noChangeShapeType="1"/>
          </p:cNvSpPr>
          <p:nvPr/>
        </p:nvSpPr>
        <p:spPr bwMode="auto">
          <a:xfrm>
            <a:off x="1676400" y="3429000"/>
            <a:ext cx="304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6553200" y="2590800"/>
            <a:ext cx="2289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 dirty="0">
                <a:solidFill>
                  <a:srgbClr val="0070C0"/>
                </a:solidFill>
                <a:latin typeface="Times" panose="02020603050405020304" pitchFamily="18" charset="0"/>
              </a:rPr>
              <a:t>Περιοχή ορατότητας</a:t>
            </a:r>
            <a:endParaRPr lang="en-AU" altLang="el-GR" sz="2000" dirty="0">
              <a:solidFill>
                <a:srgbClr val="0070C0"/>
              </a:solidFill>
              <a:latin typeface="Times" panose="02020603050405020304" pitchFamily="18" charset="0"/>
            </a:endParaRPr>
          </a:p>
        </p:txBody>
      </p:sp>
      <p:sp>
        <p:nvSpPr>
          <p:cNvPr id="204818" name="Line 18"/>
          <p:cNvSpPr>
            <a:spLocks noChangeShapeType="1"/>
          </p:cNvSpPr>
          <p:nvPr/>
        </p:nvSpPr>
        <p:spPr bwMode="auto">
          <a:xfrm flipH="1">
            <a:off x="7086600" y="2971800"/>
            <a:ext cx="4572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819" name="Rectangle 19"/>
          <p:cNvSpPr>
            <a:spLocks noChangeArrowheads="1"/>
          </p:cNvSpPr>
          <p:nvPr/>
        </p:nvSpPr>
        <p:spPr bwMode="auto">
          <a:xfrm>
            <a:off x="4965700" y="3124200"/>
            <a:ext cx="381000" cy="152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820" name="Text Box 20"/>
          <p:cNvSpPr txBox="1">
            <a:spLocks noChangeArrowheads="1"/>
          </p:cNvSpPr>
          <p:nvPr/>
        </p:nvSpPr>
        <p:spPr bwMode="auto">
          <a:xfrm>
            <a:off x="4062413" y="2087563"/>
            <a:ext cx="2449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 dirty="0">
                <a:latin typeface="Times" panose="02020603050405020304" pitchFamily="18" charset="0"/>
              </a:rPr>
              <a:t>Ένα </a:t>
            </a:r>
            <a:r>
              <a:rPr lang="en-US" altLang="el-GR" sz="2000" dirty="0">
                <a:latin typeface="Times" panose="02020603050405020304" pitchFamily="18" charset="0"/>
              </a:rPr>
              <a:t>“</a:t>
            </a:r>
            <a:r>
              <a:rPr lang="en-AU" altLang="el-GR" sz="2000" dirty="0">
                <a:solidFill>
                  <a:srgbClr val="0070C0"/>
                </a:solidFill>
                <a:latin typeface="Times" panose="02020603050405020304" pitchFamily="18" charset="0"/>
              </a:rPr>
              <a:t>p</a:t>
            </a:r>
            <a:r>
              <a:rPr lang="en-US" altLang="el-GR" sz="2000" dirty="0" err="1">
                <a:solidFill>
                  <a:srgbClr val="0070C0"/>
                </a:solidFill>
                <a:latin typeface="Times" panose="02020603050405020304" pitchFamily="18" charset="0"/>
              </a:rPr>
              <a:t>rotected</a:t>
            </a:r>
            <a:r>
              <a:rPr lang="en-AU" altLang="el-GR" sz="2000" dirty="0">
                <a:latin typeface="Times" panose="02020603050405020304" pitchFamily="18" charset="0"/>
              </a:rPr>
              <a:t>” </a:t>
            </a:r>
            <a:r>
              <a:rPr lang="el-GR" altLang="el-GR" sz="2000" dirty="0">
                <a:latin typeface="Times" panose="02020603050405020304" pitchFamily="18" charset="0"/>
              </a:rPr>
              <a:t>πεδίο</a:t>
            </a:r>
            <a:endParaRPr lang="en-AU" altLang="el-GR" sz="2000" dirty="0">
              <a:latin typeface="Times" panose="02020603050405020304" pitchFamily="18" charset="0"/>
            </a:endParaRPr>
          </a:p>
        </p:txBody>
      </p:sp>
      <p:sp>
        <p:nvSpPr>
          <p:cNvPr id="204821" name="Line 21"/>
          <p:cNvSpPr>
            <a:spLocks noChangeShapeType="1"/>
          </p:cNvSpPr>
          <p:nvPr/>
        </p:nvSpPr>
        <p:spPr bwMode="auto">
          <a:xfrm>
            <a:off x="4737100" y="2438400"/>
            <a:ext cx="3048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Οδηγίες χρήσης μετατροπέων πρόσβασης</a:t>
            </a:r>
            <a:endParaRPr lang="en-AU" altLang="el-GR" sz="3200">
              <a:solidFill>
                <a:schemeClr val="tx2"/>
              </a:solidFill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543800" cy="2133600"/>
          </a:xfr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dirty="0">
                <a:solidFill>
                  <a:srgbClr val="00B050"/>
                </a:solidFill>
              </a:rPr>
              <a:t>Χρησιμοποιείτε πάντοτε </a:t>
            </a:r>
            <a:r>
              <a:rPr lang="el-GR" altLang="el-GR" sz="2400" dirty="0"/>
              <a:t>ένα μετατροπέα πρόσβασης</a:t>
            </a:r>
            <a:r>
              <a:rPr lang="en-AU" altLang="el-GR" sz="2400" dirty="0"/>
              <a:t>.</a:t>
            </a:r>
          </a:p>
          <a:p>
            <a:pPr>
              <a:lnSpc>
                <a:spcPct val="90000"/>
              </a:lnSpc>
            </a:pPr>
            <a:r>
              <a:rPr lang="el-GR" altLang="el-GR" sz="2400" dirty="0">
                <a:solidFill>
                  <a:srgbClr val="0070C0"/>
                </a:solidFill>
              </a:rPr>
              <a:t>Περιορίστε</a:t>
            </a:r>
            <a:r>
              <a:rPr lang="el-GR" altLang="el-GR" sz="2400" dirty="0"/>
              <a:t> την πρόσβαση </a:t>
            </a:r>
            <a:r>
              <a:rPr lang="el-GR" altLang="el-GR" sz="2400" b="1" dirty="0"/>
              <a:t>όσο το δυνατό</a:t>
            </a:r>
            <a:r>
              <a:rPr lang="el-GR" altLang="el-GR" sz="2400" dirty="0"/>
              <a:t> περισσότερο. </a:t>
            </a:r>
          </a:p>
          <a:p>
            <a:pPr>
              <a:lnSpc>
                <a:spcPct val="90000"/>
              </a:lnSpc>
            </a:pPr>
            <a:r>
              <a:rPr lang="el-GR" altLang="el-GR" sz="2400" dirty="0">
                <a:solidFill>
                  <a:srgbClr val="C00000"/>
                </a:solidFill>
              </a:rPr>
              <a:t>Μη χρησιμοποιείτε </a:t>
            </a:r>
            <a:r>
              <a:rPr lang="en-AU" altLang="el-GR" sz="2800" b="1" dirty="0">
                <a:latin typeface="Courier New" panose="02070309020205020404" pitchFamily="49" charset="0"/>
              </a:rPr>
              <a:t>public</a:t>
            </a:r>
            <a:r>
              <a:rPr lang="el-GR" altLang="el-GR" sz="2400" dirty="0"/>
              <a:t> πεδία</a:t>
            </a:r>
            <a:r>
              <a:rPr lang="en-AU" altLang="el-GR" sz="2400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455B8221-7370-9989-9C6C-D4A0C0F62588}"/>
              </a:ext>
            </a:extLst>
          </p:cNvPr>
          <p:cNvSpPr/>
          <p:nvPr/>
        </p:nvSpPr>
        <p:spPr bwMode="auto">
          <a:xfrm>
            <a:off x="1583160" y="4941168"/>
            <a:ext cx="6661248" cy="151216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5093BE51-CE5D-8691-D967-68B900EE66BA}"/>
              </a:ext>
            </a:extLst>
          </p:cNvPr>
          <p:cNvSpPr/>
          <p:nvPr/>
        </p:nvSpPr>
        <p:spPr bwMode="auto">
          <a:xfrm>
            <a:off x="2195736" y="5589240"/>
            <a:ext cx="5600036" cy="504056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633E5BA5-607F-2054-D1D5-ADBFFD06ABB2}"/>
              </a:ext>
            </a:extLst>
          </p:cNvPr>
          <p:cNvSpPr/>
          <p:nvPr/>
        </p:nvSpPr>
        <p:spPr bwMode="auto">
          <a:xfrm>
            <a:off x="1547664" y="3717032"/>
            <a:ext cx="6703074" cy="100811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7A6F7C1-A0C6-A03F-5788-1848AA68B44B}"/>
              </a:ext>
            </a:extLst>
          </p:cNvPr>
          <p:cNvSpPr/>
          <p:nvPr/>
        </p:nvSpPr>
        <p:spPr bwMode="auto">
          <a:xfrm>
            <a:off x="2123727" y="4293096"/>
            <a:ext cx="1008113" cy="21602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Η δεσμευμένη λέξη </a:t>
            </a:r>
            <a:r>
              <a:rPr lang="en-AU" altLang="el-GR" sz="3600">
                <a:solidFill>
                  <a:schemeClr val="tx2"/>
                </a:solidFill>
              </a:rPr>
              <a:t> 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final</a:t>
            </a:r>
            <a:r>
              <a:rPr lang="en-AU" altLang="el-GR" sz="3600">
                <a:solidFill>
                  <a:schemeClr val="tx2"/>
                </a:solidFill>
              </a:rPr>
              <a:t>”</a:t>
            </a:r>
            <a:r>
              <a:rPr lang="en-AU" altLang="el-GR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2209800"/>
          </a:xfrm>
        </p:spPr>
        <p:txBody>
          <a:bodyPr/>
          <a:lstStyle/>
          <a:p>
            <a:r>
              <a:rPr lang="el-GR" altLang="el-GR" sz="2400" dirty="0"/>
              <a:t>Δηλώστε μία </a:t>
            </a:r>
            <a:r>
              <a:rPr lang="el-GR" altLang="el-GR" sz="2400" dirty="0">
                <a:solidFill>
                  <a:srgbClr val="0070C0"/>
                </a:solidFill>
              </a:rPr>
              <a:t>μέθοδο</a:t>
            </a:r>
            <a:r>
              <a:rPr lang="el-GR" altLang="el-GR" sz="2400" dirty="0"/>
              <a:t> ως </a:t>
            </a:r>
            <a:r>
              <a:rPr lang="en-US" altLang="el-GR" sz="2400" b="1" dirty="0">
                <a:solidFill>
                  <a:srgbClr val="0070C0"/>
                </a:solidFill>
                <a:latin typeface="Courier New" panose="02070309020205020404" pitchFamily="49" charset="0"/>
              </a:rPr>
              <a:t>final</a:t>
            </a:r>
            <a:r>
              <a:rPr lang="en-US" altLang="el-GR" sz="2400" dirty="0"/>
              <a:t> </a:t>
            </a:r>
            <a:r>
              <a:rPr lang="el-GR" altLang="el-GR" sz="2400" dirty="0"/>
              <a:t>για να αποτρέψετε τον εκ’ νέου ορισμό της </a:t>
            </a:r>
            <a:r>
              <a:rPr lang="el-GR" altLang="el-GR" sz="2000" dirty="0">
                <a:solidFill>
                  <a:srgbClr val="FF0066"/>
                </a:solidFill>
              </a:rPr>
              <a:t>[</a:t>
            </a:r>
            <a:r>
              <a:rPr lang="en-AU" altLang="el-GR" sz="2000" dirty="0">
                <a:solidFill>
                  <a:srgbClr val="FF0066"/>
                </a:solidFill>
              </a:rPr>
              <a:t>prevent redefinition</a:t>
            </a:r>
            <a:r>
              <a:rPr lang="el-GR" altLang="el-GR" sz="2000" dirty="0">
                <a:solidFill>
                  <a:srgbClr val="FF0066"/>
                </a:solidFill>
              </a:rPr>
              <a:t>, </a:t>
            </a:r>
            <a:r>
              <a:rPr lang="en-AU" altLang="el-GR" sz="2000" dirty="0">
                <a:solidFill>
                  <a:srgbClr val="FF0066"/>
                </a:solidFill>
              </a:rPr>
              <a:t>overriding</a:t>
            </a:r>
            <a:r>
              <a:rPr lang="el-GR" altLang="el-GR" sz="2000" dirty="0">
                <a:solidFill>
                  <a:srgbClr val="FF0066"/>
                </a:solidFill>
              </a:rPr>
              <a:t>]</a:t>
            </a:r>
            <a:endParaRPr lang="en-AU" altLang="el-GR" sz="2000" dirty="0">
              <a:solidFill>
                <a:srgbClr val="FF0066"/>
              </a:solidFill>
            </a:endParaRPr>
          </a:p>
          <a:p>
            <a:r>
              <a:rPr lang="el-GR" altLang="el-GR" sz="2400" dirty="0"/>
              <a:t>Δηλώστε μία </a:t>
            </a:r>
            <a:r>
              <a:rPr lang="el-GR" altLang="el-GR" sz="2400" dirty="0">
                <a:solidFill>
                  <a:srgbClr val="0070C0"/>
                </a:solidFill>
              </a:rPr>
              <a:t>κλάση</a:t>
            </a:r>
            <a:r>
              <a:rPr lang="el-GR" altLang="el-GR" sz="2400" dirty="0"/>
              <a:t> ως </a:t>
            </a:r>
            <a:r>
              <a:rPr lang="en-US" altLang="el-GR" sz="2400" b="1" dirty="0">
                <a:solidFill>
                  <a:srgbClr val="0070C0"/>
                </a:solidFill>
                <a:latin typeface="Courier New" panose="02070309020205020404" pitchFamily="49" charset="0"/>
              </a:rPr>
              <a:t>final</a:t>
            </a:r>
            <a:r>
              <a:rPr lang="en-US" altLang="el-GR" sz="2400" dirty="0"/>
              <a:t> </a:t>
            </a:r>
            <a:r>
              <a:rPr lang="el-GR" altLang="el-GR" sz="2400" dirty="0"/>
              <a:t>για να είναι όλες οι μέθοδοί της </a:t>
            </a:r>
            <a:r>
              <a:rPr lang="en-US" altLang="el-GR" sz="2400" dirty="0"/>
              <a:t>“</a:t>
            </a:r>
            <a:r>
              <a:rPr lang="en-AU" altLang="el-GR" sz="2400" b="1" dirty="0">
                <a:latin typeface="Courier New" panose="02070309020205020404" pitchFamily="49" charset="0"/>
              </a:rPr>
              <a:t>final</a:t>
            </a:r>
            <a:r>
              <a:rPr lang="en-AU" altLang="el-GR" sz="2400" dirty="0"/>
              <a:t>” (</a:t>
            </a:r>
            <a:r>
              <a:rPr lang="el-GR" altLang="el-GR" sz="2000" dirty="0"/>
              <a:t>και να μην έχει </a:t>
            </a:r>
            <a:r>
              <a:rPr lang="el-GR" altLang="el-GR" sz="2000" dirty="0" err="1"/>
              <a:t>υποκλάσεις</a:t>
            </a:r>
            <a:r>
              <a:rPr lang="el-GR" altLang="el-GR" sz="2400" dirty="0"/>
              <a:t>).</a:t>
            </a:r>
            <a:endParaRPr lang="en-AU" altLang="el-GR" sz="2400" dirty="0"/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162800" cy="3118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b="1" dirty="0"/>
              <a:t>Παραδείγματα:</a:t>
            </a:r>
          </a:p>
          <a:p>
            <a:r>
              <a:rPr lang="el-GR" altLang="el-GR" b="1" dirty="0"/>
              <a:t>	</a:t>
            </a:r>
            <a:r>
              <a:rPr lang="en-AU" altLang="el-GR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getPassword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{ ... }</a:t>
            </a:r>
          </a:p>
          <a:p>
            <a:endParaRPr lang="en-AU" altLang="el-GR" dirty="0"/>
          </a:p>
          <a:p>
            <a:r>
              <a:rPr lang="en-AU" altLang="el-GR" dirty="0"/>
              <a:t>	</a:t>
            </a:r>
            <a:r>
              <a:rPr lang="en-AU" altLang="el-GR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SecurityManager</a:t>
            </a:r>
            <a:endParaRPr lang="en-AU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{ ... </a:t>
            </a:r>
          </a:p>
          <a:p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3200400" y="3048000"/>
            <a:ext cx="4648200" cy="533400"/>
            <a:chOff x="2160" y="2352"/>
            <a:chExt cx="2928" cy="336"/>
          </a:xfrm>
        </p:grpSpPr>
        <p:sp>
          <p:nvSpPr>
            <p:cNvPr id="159747" name="AutoShape 3"/>
            <p:cNvSpPr>
              <a:spLocks noChangeArrowheads="1"/>
            </p:cNvSpPr>
            <p:nvPr/>
          </p:nvSpPr>
          <p:spPr bwMode="auto">
            <a:xfrm>
              <a:off x="2160" y="2352"/>
              <a:ext cx="2928" cy="336"/>
            </a:xfrm>
            <a:prstGeom prst="flowChartAlternateProcess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159748" name="Line 4"/>
            <p:cNvSpPr>
              <a:spLocks noChangeShapeType="1"/>
            </p:cNvSpPr>
            <p:nvPr/>
          </p:nvSpPr>
          <p:spPr bwMode="auto">
            <a:xfrm>
              <a:off x="2688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159749" name="Line 5"/>
            <p:cNvSpPr>
              <a:spLocks noChangeShapeType="1"/>
            </p:cNvSpPr>
            <p:nvPr/>
          </p:nvSpPr>
          <p:spPr bwMode="auto">
            <a:xfrm>
              <a:off x="321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159750" name="Line 6"/>
            <p:cNvSpPr>
              <a:spLocks noChangeShapeType="1"/>
            </p:cNvSpPr>
            <p:nvPr/>
          </p:nvSpPr>
          <p:spPr bwMode="auto">
            <a:xfrm>
              <a:off x="369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>
              <a:off x="417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>
              <a:off x="465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</p:grpSp>
      <p:sp>
        <p:nvSpPr>
          <p:cNvPr id="159753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501650"/>
            <a:ext cx="7924800" cy="565150"/>
          </a:xfrm>
        </p:spPr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Διάγραμμα αντικειμένων</a:t>
            </a:r>
            <a:r>
              <a:rPr lang="el-GR" altLang="el-GR" sz="3600"/>
              <a:t> </a:t>
            </a:r>
            <a:r>
              <a:rPr lang="el-GR" altLang="el-GR" sz="2400">
                <a:solidFill>
                  <a:srgbClr val="FF00FF"/>
                </a:solidFill>
              </a:rPr>
              <a:t>[</a:t>
            </a:r>
            <a:r>
              <a:rPr lang="en-AU" altLang="el-GR" sz="2400">
                <a:solidFill>
                  <a:srgbClr val="FF00FF"/>
                </a:solidFill>
              </a:rPr>
              <a:t>Object diagram</a:t>
            </a:r>
            <a:r>
              <a:rPr lang="el-GR" altLang="el-GR" sz="2400">
                <a:solidFill>
                  <a:srgbClr val="FF00FF"/>
                </a:solidFill>
              </a:rPr>
              <a:t>]</a:t>
            </a:r>
            <a:endParaRPr lang="en-AU" altLang="el-GR" sz="2400">
              <a:solidFill>
                <a:srgbClr val="FF00FF"/>
              </a:solidFill>
            </a:endParaRPr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990600" y="1760538"/>
            <a:ext cx="1676400" cy="15160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>
            <a:off x="1257300" y="1946275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 flipV="1">
            <a:off x="1257300" y="1947863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59757" name="Group 13"/>
          <p:cNvGrpSpPr>
            <a:grpSpLocks/>
          </p:cNvGrpSpPr>
          <p:nvPr/>
        </p:nvGrpSpPr>
        <p:grpSpPr bwMode="auto">
          <a:xfrm>
            <a:off x="6400800" y="4648200"/>
            <a:ext cx="1143000" cy="1066800"/>
            <a:chOff x="912" y="1728"/>
            <a:chExt cx="1680" cy="1248"/>
          </a:xfrm>
        </p:grpSpPr>
        <p:sp>
          <p:nvSpPr>
            <p:cNvPr id="159758" name="Oval 14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759" name="Group 15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760" name="Rectangle 16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61" name="Rectangle 17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62" name="Rectangle 18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63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764" name="Line 20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65" name="Line 21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66" name="Line 22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67" name="Line 23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59768" name="Group 24"/>
          <p:cNvGrpSpPr>
            <a:grpSpLocks/>
          </p:cNvGrpSpPr>
          <p:nvPr/>
        </p:nvGrpSpPr>
        <p:grpSpPr bwMode="auto">
          <a:xfrm>
            <a:off x="7696200" y="4648200"/>
            <a:ext cx="1143000" cy="1066800"/>
            <a:chOff x="912" y="1728"/>
            <a:chExt cx="1680" cy="1248"/>
          </a:xfrm>
        </p:grpSpPr>
        <p:sp>
          <p:nvSpPr>
            <p:cNvPr id="159769" name="Oval 25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770" name="Group 26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771" name="Rectangle 27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72" name="Rectangle 28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73" name="Rectangle 29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74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775" name="Line 31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76" name="Line 32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77" name="Line 33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78" name="Line 34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59779" name="Group 35"/>
          <p:cNvGrpSpPr>
            <a:grpSpLocks/>
          </p:cNvGrpSpPr>
          <p:nvPr/>
        </p:nvGrpSpPr>
        <p:grpSpPr bwMode="auto">
          <a:xfrm>
            <a:off x="1066800" y="4648200"/>
            <a:ext cx="1143000" cy="1066800"/>
            <a:chOff x="912" y="1728"/>
            <a:chExt cx="1680" cy="1248"/>
          </a:xfrm>
        </p:grpSpPr>
        <p:sp>
          <p:nvSpPr>
            <p:cNvPr id="159780" name="Oval 36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781" name="Group 37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782" name="Rectangle 38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83" name="Rectangle 39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84" name="Rectangle 40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85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786" name="Line 42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87" name="Line 43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88" name="Line 44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89" name="Line 45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59790" name="Group 46"/>
          <p:cNvGrpSpPr>
            <a:grpSpLocks/>
          </p:cNvGrpSpPr>
          <p:nvPr/>
        </p:nvGrpSpPr>
        <p:grpSpPr bwMode="auto">
          <a:xfrm>
            <a:off x="2362200" y="4648200"/>
            <a:ext cx="1143000" cy="1066800"/>
            <a:chOff x="912" y="1728"/>
            <a:chExt cx="1680" cy="1248"/>
          </a:xfrm>
        </p:grpSpPr>
        <p:sp>
          <p:nvSpPr>
            <p:cNvPr id="159791" name="Oval 47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792" name="Group 48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793" name="Rectangle 49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94" name="Rectangle 50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95" name="Rectangle 51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96" name="Rectangle 5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797" name="Line 53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98" name="Line 54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99" name="Line 55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00" name="Line 56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59801" name="Group 57"/>
          <p:cNvGrpSpPr>
            <a:grpSpLocks/>
          </p:cNvGrpSpPr>
          <p:nvPr/>
        </p:nvGrpSpPr>
        <p:grpSpPr bwMode="auto">
          <a:xfrm>
            <a:off x="3657600" y="4648200"/>
            <a:ext cx="1143000" cy="1066800"/>
            <a:chOff x="912" y="1728"/>
            <a:chExt cx="1680" cy="1248"/>
          </a:xfrm>
        </p:grpSpPr>
        <p:sp>
          <p:nvSpPr>
            <p:cNvPr id="159802" name="Oval 58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803" name="Group 59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804" name="Rectangle 60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05" name="Rectangle 61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06" name="Rectangle 62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07" name="Rectangle 6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808" name="Line 64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09" name="Line 65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10" name="Line 66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11" name="Line 67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59812" name="Group 68"/>
          <p:cNvGrpSpPr>
            <a:grpSpLocks/>
          </p:cNvGrpSpPr>
          <p:nvPr/>
        </p:nvGrpSpPr>
        <p:grpSpPr bwMode="auto">
          <a:xfrm>
            <a:off x="4953000" y="4648200"/>
            <a:ext cx="1143000" cy="1066800"/>
            <a:chOff x="912" y="1728"/>
            <a:chExt cx="1680" cy="1248"/>
          </a:xfrm>
        </p:grpSpPr>
        <p:sp>
          <p:nvSpPr>
            <p:cNvPr id="159813" name="Oval 69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814" name="Group 70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815" name="Rectangle 71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16" name="Rectangle 72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17" name="Rectangle 73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18" name="Rectangle 7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819" name="Line 75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20" name="Line 76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21" name="Line 77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22" name="Line 78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9823" name="Rectangle 79"/>
          <p:cNvSpPr>
            <a:spLocks noChangeArrowheads="1"/>
          </p:cNvSpPr>
          <p:nvPr/>
        </p:nvSpPr>
        <p:spPr bwMode="auto">
          <a:xfrm>
            <a:off x="1524000" y="2438400"/>
            <a:ext cx="549275" cy="190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cxnSp>
        <p:nvCxnSpPr>
          <p:cNvPr id="159824" name="AutoShape 80"/>
          <p:cNvCxnSpPr>
            <a:cxnSpLocks noChangeShapeType="1"/>
            <a:stCxn id="159823" idx="2"/>
            <a:endCxn id="159747" idx="1"/>
          </p:cNvCxnSpPr>
          <p:nvPr/>
        </p:nvCxnSpPr>
        <p:spPr bwMode="auto">
          <a:xfrm rot="16200000" flipH="1">
            <a:off x="2156619" y="2270919"/>
            <a:ext cx="685800" cy="1401762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825" name="Text Box 81"/>
          <p:cNvSpPr txBox="1">
            <a:spLocks noChangeArrowheads="1"/>
          </p:cNvSpPr>
          <p:nvPr/>
        </p:nvSpPr>
        <p:spPr bwMode="auto">
          <a:xfrm>
            <a:off x="666750" y="1828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Database</a:t>
            </a:r>
          </a:p>
        </p:txBody>
      </p:sp>
      <p:sp>
        <p:nvSpPr>
          <p:cNvPr id="159826" name="Line 82"/>
          <p:cNvSpPr>
            <a:spLocks noChangeShapeType="1"/>
          </p:cNvSpPr>
          <p:nvPr/>
        </p:nvSpPr>
        <p:spPr bwMode="auto">
          <a:xfrm flipH="1">
            <a:off x="1981200" y="3352800"/>
            <a:ext cx="167640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27" name="Line 83"/>
          <p:cNvSpPr>
            <a:spLocks noChangeShapeType="1"/>
          </p:cNvSpPr>
          <p:nvPr/>
        </p:nvSpPr>
        <p:spPr bwMode="auto">
          <a:xfrm flipH="1">
            <a:off x="3200400" y="3276600"/>
            <a:ext cx="121920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28" name="Line 84"/>
          <p:cNvSpPr>
            <a:spLocks noChangeShapeType="1"/>
          </p:cNvSpPr>
          <p:nvPr/>
        </p:nvSpPr>
        <p:spPr bwMode="auto">
          <a:xfrm flipH="1">
            <a:off x="4419600" y="3352800"/>
            <a:ext cx="8382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29" name="Line 85"/>
          <p:cNvSpPr>
            <a:spLocks noChangeShapeType="1"/>
          </p:cNvSpPr>
          <p:nvPr/>
        </p:nvSpPr>
        <p:spPr bwMode="auto">
          <a:xfrm flipH="1">
            <a:off x="5638800" y="3352800"/>
            <a:ext cx="3810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30" name="Line 86"/>
          <p:cNvSpPr>
            <a:spLocks noChangeShapeType="1"/>
          </p:cNvSpPr>
          <p:nvPr/>
        </p:nvSpPr>
        <p:spPr bwMode="auto">
          <a:xfrm>
            <a:off x="6781800" y="3352800"/>
            <a:ext cx="1524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31" name="Line 87"/>
          <p:cNvSpPr>
            <a:spLocks noChangeShapeType="1"/>
          </p:cNvSpPr>
          <p:nvPr/>
        </p:nvSpPr>
        <p:spPr bwMode="auto">
          <a:xfrm>
            <a:off x="7467600" y="3352800"/>
            <a:ext cx="6096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32" name="Text Box 88"/>
          <p:cNvSpPr txBox="1">
            <a:spLocks noChangeArrowheads="1"/>
          </p:cNvSpPr>
          <p:nvPr/>
        </p:nvSpPr>
        <p:spPr bwMode="auto">
          <a:xfrm>
            <a:off x="3200400" y="25908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Item [ ]</a:t>
            </a:r>
          </a:p>
        </p:txBody>
      </p:sp>
      <p:sp>
        <p:nvSpPr>
          <p:cNvPr id="159833" name="Text Box 89"/>
          <p:cNvSpPr txBox="1">
            <a:spLocks noChangeArrowheads="1"/>
          </p:cNvSpPr>
          <p:nvPr/>
        </p:nvSpPr>
        <p:spPr bwMode="auto">
          <a:xfrm>
            <a:off x="782616" y="5561291"/>
            <a:ext cx="11208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/>
              <a:t>MusicCD</a:t>
            </a:r>
            <a:endParaRPr lang="en-AU" altLang="el-GR" sz="1800" dirty="0"/>
          </a:p>
        </p:txBody>
      </p:sp>
      <p:sp>
        <p:nvSpPr>
          <p:cNvPr id="159835" name="Text Box 91"/>
          <p:cNvSpPr txBox="1">
            <a:spLocks noChangeArrowheads="1"/>
          </p:cNvSpPr>
          <p:nvPr/>
        </p:nvSpPr>
        <p:spPr bwMode="auto">
          <a:xfrm>
            <a:off x="7392966" y="5561291"/>
            <a:ext cx="11208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/>
              <a:t>MusicCD</a:t>
            </a:r>
            <a:endParaRPr lang="en-AU" altLang="el-GR" sz="1800" dirty="0"/>
          </a:p>
        </p:txBody>
      </p:sp>
      <p:sp>
        <p:nvSpPr>
          <p:cNvPr id="159836" name="Text Box 92"/>
          <p:cNvSpPr txBox="1">
            <a:spLocks noChangeArrowheads="1"/>
          </p:cNvSpPr>
          <p:nvPr/>
        </p:nvSpPr>
        <p:spPr bwMode="auto">
          <a:xfrm>
            <a:off x="3278166" y="5561291"/>
            <a:ext cx="11208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/>
              <a:t>MusicCD</a:t>
            </a:r>
            <a:endParaRPr lang="en-AU" altLang="el-GR" sz="1800" dirty="0"/>
          </a:p>
        </p:txBody>
      </p:sp>
      <p:sp>
        <p:nvSpPr>
          <p:cNvPr id="159837" name="Text Box 93"/>
          <p:cNvSpPr txBox="1">
            <a:spLocks noChangeArrowheads="1"/>
          </p:cNvSpPr>
          <p:nvPr/>
        </p:nvSpPr>
        <p:spPr bwMode="auto">
          <a:xfrm>
            <a:off x="2159000" y="5562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Video</a:t>
            </a:r>
          </a:p>
        </p:txBody>
      </p:sp>
      <p:sp>
        <p:nvSpPr>
          <p:cNvPr id="159838" name="Text Box 94"/>
          <p:cNvSpPr txBox="1">
            <a:spLocks noChangeArrowheads="1"/>
          </p:cNvSpPr>
          <p:nvPr/>
        </p:nvSpPr>
        <p:spPr bwMode="auto">
          <a:xfrm>
            <a:off x="4724400" y="5562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Video</a:t>
            </a:r>
          </a:p>
        </p:txBody>
      </p:sp>
      <p:sp>
        <p:nvSpPr>
          <p:cNvPr id="159839" name="Text Box 95"/>
          <p:cNvSpPr txBox="1">
            <a:spLocks noChangeArrowheads="1"/>
          </p:cNvSpPr>
          <p:nvPr/>
        </p:nvSpPr>
        <p:spPr bwMode="auto">
          <a:xfrm>
            <a:off x="6248400" y="5562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Video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8EABFAFB-46BB-B3EA-B383-F51FA182B87C}"/>
              </a:ext>
            </a:extLst>
          </p:cNvPr>
          <p:cNvSpPr/>
          <p:nvPr/>
        </p:nvSpPr>
        <p:spPr bwMode="auto">
          <a:xfrm>
            <a:off x="467544" y="1340768"/>
            <a:ext cx="4896544" cy="151216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C73070C0-0CF4-B4D4-7B91-4157928A4134}"/>
              </a:ext>
            </a:extLst>
          </p:cNvPr>
          <p:cNvSpPr/>
          <p:nvPr/>
        </p:nvSpPr>
        <p:spPr bwMode="auto">
          <a:xfrm>
            <a:off x="827583" y="1916832"/>
            <a:ext cx="4484709" cy="432048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1F9DA1F1-66A5-8612-3578-9C5FFB880DC9}"/>
              </a:ext>
            </a:extLst>
          </p:cNvPr>
          <p:cNvSpPr/>
          <p:nvPr/>
        </p:nvSpPr>
        <p:spPr bwMode="auto">
          <a:xfrm>
            <a:off x="467544" y="2924944"/>
            <a:ext cx="4896544" cy="208823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D3993ED6-F98B-2C7E-3F0E-D99520E2E971}"/>
              </a:ext>
            </a:extLst>
          </p:cNvPr>
          <p:cNvSpPr/>
          <p:nvPr/>
        </p:nvSpPr>
        <p:spPr bwMode="auto">
          <a:xfrm>
            <a:off x="827583" y="3429000"/>
            <a:ext cx="4484709" cy="1224136"/>
          </a:xfrm>
          <a:prstGeom prst="roundRect">
            <a:avLst>
              <a:gd name="adj" fmla="val 5980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1B773C6E-EBEC-144B-A8B4-28D9C5CD480E}"/>
              </a:ext>
            </a:extLst>
          </p:cNvPr>
          <p:cNvSpPr/>
          <p:nvPr/>
        </p:nvSpPr>
        <p:spPr bwMode="auto">
          <a:xfrm>
            <a:off x="899592" y="3789040"/>
            <a:ext cx="4305320" cy="79208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9C131CA3-4266-A354-ABC1-ADC93C1ABC6A}"/>
              </a:ext>
            </a:extLst>
          </p:cNvPr>
          <p:cNvSpPr/>
          <p:nvPr/>
        </p:nvSpPr>
        <p:spPr bwMode="auto">
          <a:xfrm>
            <a:off x="971600" y="4293096"/>
            <a:ext cx="647501" cy="169733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FEA9D8C0-43CA-927D-179C-7E3E953317EF}"/>
              </a:ext>
            </a:extLst>
          </p:cNvPr>
          <p:cNvSpPr/>
          <p:nvPr/>
        </p:nvSpPr>
        <p:spPr bwMode="auto">
          <a:xfrm>
            <a:off x="5508104" y="1340768"/>
            <a:ext cx="3369216" cy="388843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54B6F34A-BA54-E2C9-EA58-FB7B7F34AD59}"/>
              </a:ext>
            </a:extLst>
          </p:cNvPr>
          <p:cNvSpPr/>
          <p:nvPr/>
        </p:nvSpPr>
        <p:spPr bwMode="auto">
          <a:xfrm>
            <a:off x="5580112" y="1844825"/>
            <a:ext cx="3240360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B0A3DB4E-281E-603F-E250-A88C6D7336F5}"/>
              </a:ext>
            </a:extLst>
          </p:cNvPr>
          <p:cNvSpPr/>
          <p:nvPr/>
        </p:nvSpPr>
        <p:spPr bwMode="auto">
          <a:xfrm>
            <a:off x="5580112" y="2852936"/>
            <a:ext cx="3312368" cy="122413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217A9C86-274E-D2EA-7E44-7F6B41FAB1EA}"/>
              </a:ext>
            </a:extLst>
          </p:cNvPr>
          <p:cNvSpPr/>
          <p:nvPr/>
        </p:nvSpPr>
        <p:spPr bwMode="auto">
          <a:xfrm>
            <a:off x="5580112" y="4293096"/>
            <a:ext cx="3312368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01650"/>
            <a:ext cx="8458200" cy="565150"/>
          </a:xfrm>
        </p:spPr>
        <p:txBody>
          <a:bodyPr/>
          <a:lstStyle/>
          <a:p>
            <a:r>
              <a:rPr lang="el-GR" altLang="el-GR" sz="2800">
                <a:solidFill>
                  <a:schemeClr val="tx2"/>
                </a:solidFill>
              </a:rPr>
              <a:t>Το πρόβλημα του «αντίστροφου πολυμορφισμού»</a:t>
            </a:r>
            <a:endParaRPr lang="en-AU" altLang="el-GR" sz="2800">
              <a:solidFill>
                <a:schemeClr val="tx2"/>
              </a:solidFill>
            </a:endParaRP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467544" y="1493838"/>
            <a:ext cx="3871913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A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5004048" y="1412776"/>
            <a:ext cx="405591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dirty="0">
                <a:solidFill>
                  <a:srgbClr val="91919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variables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A 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B 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b;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b = </a:t>
            </a:r>
            <a:r>
              <a:rPr lang="en-AU" altLang="el-G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B();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a = b;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a.doSomething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(42);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b = a;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b.doSomething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(42);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395536" y="2971800"/>
            <a:ext cx="5112568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en-AU" altLang="el-G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A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AU" altLang="el-G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{ ...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533400" y="5189538"/>
            <a:ext cx="4343400" cy="1200150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>
                <a:latin typeface="Arial" panose="020B0604020202020204" pitchFamily="34" charset="0"/>
              </a:rPr>
              <a:t>Πως εκτελούμε μία Β-μέθοδο μετά από καταχώρηση στο αντικείμενο </a:t>
            </a:r>
            <a:r>
              <a:rPr lang="en-US" altLang="el-GR">
                <a:latin typeface="Arial" panose="020B0604020202020204" pitchFamily="34" charset="0"/>
              </a:rPr>
              <a:t>a (</a:t>
            </a:r>
            <a:r>
              <a:rPr lang="el-GR" altLang="el-GR">
                <a:latin typeface="Arial" panose="020B0604020202020204" pitchFamily="34" charset="0"/>
              </a:rPr>
              <a:t>τύπου Α);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6096000" y="5594945"/>
            <a:ext cx="2952750" cy="714375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dirty="0">
                <a:latin typeface="Arial" panose="020B0604020202020204" pitchFamily="34" charset="0"/>
              </a:rPr>
              <a:t>«λανθασμένα» στις περισσότερες γλώσσες</a:t>
            </a:r>
            <a:endParaRPr lang="en-AU" altLang="el-GR" sz="2000" dirty="0">
              <a:latin typeface="Arial" panose="020B0604020202020204" pitchFamily="34" charset="0"/>
            </a:endParaRPr>
          </a:p>
        </p:txBody>
      </p:sp>
      <p:sp>
        <p:nvSpPr>
          <p:cNvPr id="182280" name="Line 8"/>
          <p:cNvSpPr>
            <a:spLocks noChangeShapeType="1"/>
          </p:cNvSpPr>
          <p:nvPr/>
        </p:nvSpPr>
        <p:spPr bwMode="auto">
          <a:xfrm flipH="1" flipV="1">
            <a:off x="8100392" y="5157192"/>
            <a:ext cx="72008" cy="4320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2281" name="Line 9"/>
          <p:cNvSpPr>
            <a:spLocks noChangeShapeType="1"/>
          </p:cNvSpPr>
          <p:nvPr/>
        </p:nvSpPr>
        <p:spPr bwMode="auto">
          <a:xfrm flipH="1" flipV="1">
            <a:off x="8388424" y="4221088"/>
            <a:ext cx="216024" cy="13681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Ανομοιογενείς συλλογές αντικειμένων</a:t>
            </a:r>
            <a:endParaRPr lang="en-AU" altLang="el-GR">
              <a:solidFill>
                <a:schemeClr val="tx2"/>
              </a:solidFill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Μία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ανομοιογενής συλλογή 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 err="1">
                <a:solidFill>
                  <a:srgbClr val="FF0066"/>
                </a:solidFill>
                <a:latin typeface="Arial" panose="020B0604020202020204" pitchFamily="34" charset="0"/>
              </a:rPr>
              <a:t>heterogenous</a:t>
            </a:r>
            <a:r>
              <a:rPr lang="en-AU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 collection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400" dirty="0">
                <a:latin typeface="Arial" panose="020B0604020202020204" pitchFamily="34" charset="0"/>
              </a:rPr>
              <a:t> είναι μία συλλογή από αντικείμενα διαφορετικών τύπων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πολυμορφική συλλογή 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polymorphic collection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400" dirty="0">
                <a:latin typeface="Arial" panose="020B0604020202020204" pitchFamily="34" charset="0"/>
              </a:rPr>
              <a:t>)</a:t>
            </a: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Ανομοιογενής συλλογές δημιουργούνται δηλώνοντας τα στοιχεία τους ως μέλη μιας </a:t>
            </a:r>
            <a:r>
              <a:rPr lang="el-GR" altLang="el-GR" sz="2400" dirty="0" err="1">
                <a:latin typeface="Arial" panose="020B0604020202020204" pitchFamily="34" charset="0"/>
              </a:rPr>
              <a:t>υπερ</a:t>
            </a:r>
            <a:r>
              <a:rPr lang="el-GR" altLang="el-GR" sz="2400" dirty="0">
                <a:latin typeface="Arial" panose="020B0604020202020204" pitchFamily="34" charset="0"/>
              </a:rPr>
              <a:t>-κλάσης τους.</a:t>
            </a:r>
          </a:p>
          <a:p>
            <a:pPr>
              <a:lnSpc>
                <a:spcPct val="110000"/>
              </a:lnSpc>
              <a:buFontTx/>
              <a:buNone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Η γενικότερη περίπτωση</a:t>
            </a:r>
            <a:r>
              <a:rPr lang="en-AU" altLang="el-GR" sz="2400" dirty="0">
                <a:latin typeface="Arial" panose="020B0604020202020204" pitchFamily="34" charset="0"/>
              </a:rPr>
              <a:t>: </a:t>
            </a:r>
            <a:r>
              <a:rPr lang="el-GR" altLang="el-GR" sz="2400" dirty="0">
                <a:latin typeface="Arial" panose="020B0604020202020204" pitchFamily="34" charset="0"/>
              </a:rPr>
              <a:t>Τα στοιχεία είναι  τύπου </a:t>
            </a: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Courier New" panose="02070309020205020404" pitchFamily="49" charset="0"/>
              </a:rPr>
              <a:t>Object</a:t>
            </a:r>
            <a:r>
              <a:rPr lang="en-AU" altLang="el-GR" sz="2400" dirty="0">
                <a:latin typeface="Arial" panose="020B0604020202020204" pitchFamily="34" charset="0"/>
              </a:rPr>
              <a:t>” – </a:t>
            </a:r>
            <a:r>
              <a:rPr lang="el-GR" altLang="el-GR" sz="2400" dirty="0">
                <a:latin typeface="Arial" panose="020B0604020202020204" pitchFamily="34" charset="0"/>
              </a:rPr>
              <a:t>η συλλογή μπορεί να περιέχει οποιοδήποτε αντικείμενο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πχ</a:t>
            </a:r>
            <a:r>
              <a:rPr lang="en-AU" altLang="el-GR" sz="2400" dirty="0">
                <a:latin typeface="Arial" panose="020B0604020202020204" pitchFamily="34" charset="0"/>
              </a:rPr>
              <a:t>. </a:t>
            </a:r>
            <a:r>
              <a:rPr lang="en-AU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AU" altLang="el-GR" sz="2400" dirty="0"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7745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4C6CD267-DA32-FFB8-AEF8-296B05770CEA}"/>
              </a:ext>
            </a:extLst>
          </p:cNvPr>
          <p:cNvSpPr/>
          <p:nvPr/>
        </p:nvSpPr>
        <p:spPr bwMode="auto">
          <a:xfrm>
            <a:off x="539552" y="2348880"/>
            <a:ext cx="5616624" cy="280831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52D16BC5-5770-28D2-9057-E128554BA204}"/>
              </a:ext>
            </a:extLst>
          </p:cNvPr>
          <p:cNvSpPr/>
          <p:nvPr/>
        </p:nvSpPr>
        <p:spPr bwMode="auto">
          <a:xfrm>
            <a:off x="611560" y="2636912"/>
            <a:ext cx="5400600" cy="23042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Απώλεια τύπου</a:t>
            </a:r>
            <a:r>
              <a:rPr lang="el-GR" altLang="el-GR" sz="3600"/>
              <a:t> </a:t>
            </a:r>
            <a:r>
              <a:rPr lang="el-GR" altLang="el-GR" sz="3200">
                <a:solidFill>
                  <a:srgbClr val="FF0066"/>
                </a:solidFill>
              </a:rPr>
              <a:t>[</a:t>
            </a:r>
            <a:r>
              <a:rPr lang="en-US" altLang="el-GR" sz="3200">
                <a:solidFill>
                  <a:srgbClr val="FF0066"/>
                </a:solidFill>
              </a:rPr>
              <a:t>t</a:t>
            </a:r>
            <a:r>
              <a:rPr lang="en-AU" altLang="el-GR" sz="3200">
                <a:solidFill>
                  <a:srgbClr val="FF0066"/>
                </a:solidFill>
              </a:rPr>
              <a:t>ype loss</a:t>
            </a:r>
            <a:r>
              <a:rPr lang="el-GR" altLang="el-GR" sz="3200">
                <a:solidFill>
                  <a:srgbClr val="FF0066"/>
                </a:solidFill>
              </a:rPr>
              <a:t>]</a:t>
            </a:r>
            <a:endParaRPr lang="en-AU" altLang="el-GR" sz="3200">
              <a:solidFill>
                <a:srgbClr val="FF0066"/>
              </a:solidFill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r>
              <a:rPr lang="el-GR" altLang="el-GR" sz="2400"/>
              <a:t>Το πρόβλημα</a:t>
            </a:r>
            <a:r>
              <a:rPr lang="en-AU" altLang="el-GR" sz="2400"/>
              <a:t>: </a:t>
            </a:r>
            <a:r>
              <a:rPr lang="el-GR" altLang="el-GR" sz="2400"/>
              <a:t>η απώλεια τύπου</a:t>
            </a:r>
            <a:endParaRPr lang="en-AU" altLang="el-GR" sz="2400"/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587375" y="2668588"/>
            <a:ext cx="5414943" cy="2244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latin typeface="Courier New" panose="02070309020205020404" pitchFamily="49" charset="0"/>
              </a:rPr>
              <a:t>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myNote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“consider this!”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 notes = 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notes.add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myNote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String note;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note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notes.get</a:t>
            </a:r>
            <a:r>
              <a:rPr lang="en-AU" altLang="el-GR" sz="2000" b="1" dirty="0">
                <a:latin typeface="Courier New" panose="02070309020205020404" pitchFamily="49" charset="0"/>
              </a:rPr>
              <a:t>(0);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5562600" y="3505200"/>
            <a:ext cx="3138488" cy="7112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 dirty="0">
                <a:solidFill>
                  <a:srgbClr val="00B050"/>
                </a:solidFill>
              </a:rPr>
              <a:t>Σωστό</a:t>
            </a:r>
            <a:r>
              <a:rPr lang="el-GR" altLang="el-GR" sz="2000" dirty="0"/>
              <a:t> --</a:t>
            </a:r>
            <a:r>
              <a:rPr lang="en-AU" altLang="el-GR" sz="2000" dirty="0"/>
              <a:t> </a:t>
            </a:r>
            <a:r>
              <a:rPr lang="el-GR" altLang="el-GR" sz="2000" dirty="0"/>
              <a:t>η παράμετρος είναι τύπου </a:t>
            </a:r>
            <a:r>
              <a:rPr lang="en-AU" altLang="el-GR" sz="2000" b="1" dirty="0">
                <a:latin typeface="Courier New" panose="02070309020205020404" pitchFamily="49" charset="0"/>
              </a:rPr>
              <a:t>Object</a:t>
            </a: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5181600" y="5334000"/>
            <a:ext cx="3214688" cy="7112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 dirty="0">
                <a:solidFill>
                  <a:srgbClr val="C00000"/>
                </a:solidFill>
              </a:rPr>
              <a:t>Λάθος</a:t>
            </a:r>
            <a:r>
              <a:rPr lang="el-GR" altLang="el-GR" sz="2000" dirty="0"/>
              <a:t> -- Καταχώρηση </a:t>
            </a:r>
            <a:r>
              <a:rPr lang="en-AU" altLang="el-GR" sz="2000" dirty="0"/>
              <a:t> </a:t>
            </a:r>
            <a:r>
              <a:rPr lang="en-AU" altLang="el-GR" sz="2000" b="1" dirty="0">
                <a:latin typeface="Courier New" panose="02070309020205020404" pitchFamily="49" charset="0"/>
              </a:rPr>
              <a:t>Object</a:t>
            </a:r>
            <a:r>
              <a:rPr lang="en-AU" altLang="el-GR" sz="2000" dirty="0"/>
              <a:t> </a:t>
            </a:r>
            <a:r>
              <a:rPr lang="el-GR" altLang="el-GR" sz="2000" dirty="0"/>
              <a:t>σε</a:t>
            </a:r>
            <a:r>
              <a:rPr lang="en-AU" altLang="el-GR" sz="2000" dirty="0"/>
              <a:t> </a:t>
            </a:r>
            <a:r>
              <a:rPr lang="en-AU" altLang="el-GR" sz="2000" b="1" dirty="0">
                <a:latin typeface="Courier New" panose="02070309020205020404" pitchFamily="49" charset="0"/>
              </a:rPr>
              <a:t>String</a:t>
            </a:r>
            <a:r>
              <a:rPr lang="en-AU" altLang="el-GR" sz="2000" dirty="0"/>
              <a:t>!</a:t>
            </a:r>
          </a:p>
        </p:txBody>
      </p:sp>
      <p:sp>
        <p:nvSpPr>
          <p:cNvPr id="200711" name="Line 7"/>
          <p:cNvSpPr>
            <a:spLocks noChangeShapeType="1"/>
          </p:cNvSpPr>
          <p:nvPr/>
        </p:nvSpPr>
        <p:spPr bwMode="auto">
          <a:xfrm flipH="1" flipV="1">
            <a:off x="3779912" y="3645024"/>
            <a:ext cx="1782688" cy="24117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0712" name="Line 8"/>
          <p:cNvSpPr>
            <a:spLocks noChangeShapeType="1"/>
          </p:cNvSpPr>
          <p:nvPr/>
        </p:nvSpPr>
        <p:spPr bwMode="auto">
          <a:xfrm flipH="1" flipV="1">
            <a:off x="3779912" y="4725144"/>
            <a:ext cx="1401688" cy="68505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43E4D53D-AA0D-30F4-A3C4-6D57F5A4BF84}"/>
              </a:ext>
            </a:extLst>
          </p:cNvPr>
          <p:cNvSpPr/>
          <p:nvPr/>
        </p:nvSpPr>
        <p:spPr bwMode="auto">
          <a:xfrm>
            <a:off x="899592" y="1916832"/>
            <a:ext cx="5616624" cy="280831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AFF6A19C-1E3C-4E54-B094-7A768D91D956}"/>
              </a:ext>
            </a:extLst>
          </p:cNvPr>
          <p:cNvSpPr/>
          <p:nvPr/>
        </p:nvSpPr>
        <p:spPr bwMode="auto">
          <a:xfrm>
            <a:off x="971600" y="2204864"/>
            <a:ext cx="5400600" cy="23042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Μετατροπή τύπου</a:t>
            </a:r>
            <a:r>
              <a:rPr lang="el-GR" altLang="el-GR" sz="3600"/>
              <a:t> </a:t>
            </a:r>
            <a:r>
              <a:rPr lang="en-US" altLang="el-GR" sz="2800">
                <a:solidFill>
                  <a:srgbClr val="FF0066"/>
                </a:solidFill>
              </a:rPr>
              <a:t>[</a:t>
            </a:r>
            <a:r>
              <a:rPr lang="en-AU" altLang="el-GR" sz="2800">
                <a:solidFill>
                  <a:srgbClr val="FF0066"/>
                </a:solidFill>
              </a:rPr>
              <a:t>casting]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22400"/>
            <a:ext cx="7772400" cy="838200"/>
          </a:xfrm>
          <a:noFill/>
          <a:ln/>
        </p:spPr>
        <p:txBody>
          <a:bodyPr/>
          <a:lstStyle/>
          <a:p>
            <a:r>
              <a:rPr lang="el-GR" altLang="el-GR" sz="2400" dirty="0"/>
              <a:t>Η λύση</a:t>
            </a:r>
            <a:r>
              <a:rPr lang="en-AU" altLang="el-GR" sz="2400" dirty="0"/>
              <a:t>: </a:t>
            </a:r>
            <a:r>
              <a:rPr lang="el-GR" altLang="el-GR" sz="2400" dirty="0"/>
              <a:t>μετατροπή τύπου </a:t>
            </a:r>
            <a:r>
              <a:rPr lang="el-GR" altLang="el-GR" sz="2400" dirty="0">
                <a:solidFill>
                  <a:srgbClr val="FF0066"/>
                </a:solidFill>
              </a:rPr>
              <a:t>[</a:t>
            </a:r>
            <a:r>
              <a:rPr lang="en-AU" altLang="el-GR" sz="2400" dirty="0">
                <a:solidFill>
                  <a:srgbClr val="FF0066"/>
                </a:solidFill>
              </a:rPr>
              <a:t>casting</a:t>
            </a:r>
            <a:r>
              <a:rPr lang="el-GR" altLang="el-GR" sz="2400" dirty="0">
                <a:solidFill>
                  <a:srgbClr val="FF0066"/>
                </a:solidFill>
              </a:rPr>
              <a:t>]</a:t>
            </a:r>
            <a:endParaRPr lang="en-AU" altLang="el-GR" sz="2400" dirty="0">
              <a:solidFill>
                <a:srgbClr val="FF0066"/>
              </a:solidFill>
            </a:endParaRP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066800" y="2184400"/>
            <a:ext cx="5414943" cy="2244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latin typeface="Courier New" panose="02070309020205020404" pitchFamily="49" charset="0"/>
              </a:rPr>
              <a:t>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myNote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“consider this!”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 notes = 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notes.add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myNote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String note;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note = (String)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notes.get</a:t>
            </a:r>
            <a:r>
              <a:rPr lang="en-AU" altLang="el-GR" sz="2000" b="1" dirty="0">
                <a:latin typeface="Courier New" panose="02070309020205020404" pitchFamily="49" charset="0"/>
              </a:rPr>
              <a:t>(0);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4267200" y="4648200"/>
            <a:ext cx="3214688" cy="4064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/>
              <a:t>Μετατροπή σε</a:t>
            </a:r>
            <a:r>
              <a:rPr lang="en-AU" altLang="el-GR" sz="2000"/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String</a:t>
            </a:r>
            <a:r>
              <a:rPr lang="en-AU" altLang="el-GR" sz="2000"/>
              <a:t>!</a:t>
            </a:r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 flipH="1" flipV="1">
            <a:off x="3581400" y="4622800"/>
            <a:ext cx="685800" cy="177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0234" name="Oval 10"/>
          <p:cNvSpPr>
            <a:spLocks noChangeArrowheads="1"/>
          </p:cNvSpPr>
          <p:nvPr/>
        </p:nvSpPr>
        <p:spPr bwMode="auto">
          <a:xfrm>
            <a:off x="1981200" y="3784600"/>
            <a:ext cx="1752600" cy="990600"/>
          </a:xfrm>
          <a:prstGeom prst="ellips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533400" y="5181600"/>
            <a:ext cx="81534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1800" dirty="0">
                <a:latin typeface="Arial" panose="020B0604020202020204" pitchFamily="34" charset="0"/>
              </a:rPr>
              <a:t>Μία </a:t>
            </a:r>
            <a:r>
              <a:rPr lang="el-GR" altLang="el-GR" sz="1800" b="1" dirty="0">
                <a:solidFill>
                  <a:srgbClr val="0070C0"/>
                </a:solidFill>
                <a:latin typeface="Arial" panose="020B0604020202020204" pitchFamily="34" charset="0"/>
              </a:rPr>
              <a:t>μετατροπή τύπου</a:t>
            </a:r>
            <a:r>
              <a:rPr lang="el-GR" altLang="el-GR" sz="1800" dirty="0">
                <a:latin typeface="Arial" panose="020B0604020202020204" pitchFamily="34" charset="0"/>
              </a:rPr>
              <a:t> μετατρέπει τον στατικό τύπο ενός αντικειμένου σε έναν άλλο τύπο (συνήθως </a:t>
            </a:r>
            <a:r>
              <a:rPr lang="el-GR" altLang="el-GR" sz="1800" dirty="0" err="1">
                <a:latin typeface="Arial" panose="020B0604020202020204" pitchFamily="34" charset="0"/>
              </a:rPr>
              <a:t>υπο</a:t>
            </a:r>
            <a:r>
              <a:rPr lang="el-GR" altLang="el-GR" sz="1800" dirty="0">
                <a:latin typeface="Arial" panose="020B0604020202020204" pitchFamily="34" charset="0"/>
              </a:rPr>
              <a:t>-τύπο). Είναι σωστή μόνο εάν ο δυναμικός τύπος του αντικειμένου είναι σύμφωνος (</a:t>
            </a:r>
            <a:r>
              <a:rPr lang="en-AU" altLang="el-GR" sz="1800" dirty="0">
                <a:latin typeface="Arial" panose="020B0604020202020204" pitchFamily="34" charset="0"/>
              </a:rPr>
              <a:t>conforms</a:t>
            </a:r>
            <a:r>
              <a:rPr lang="el-GR" altLang="el-GR" sz="1800" dirty="0">
                <a:latin typeface="Arial" panose="020B0604020202020204" pitchFamily="34" charset="0"/>
              </a:rPr>
              <a:t>) με τον τύπο της μεταβλητής στην οποία καταχωρείται. </a:t>
            </a:r>
            <a:endParaRPr lang="en-AU" altLang="el-GR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2F73C50A-6CF6-3B2F-438E-B2D9848C4AF2}"/>
              </a:ext>
            </a:extLst>
          </p:cNvPr>
          <p:cNvSpPr/>
          <p:nvPr/>
        </p:nvSpPr>
        <p:spPr bwMode="auto">
          <a:xfrm>
            <a:off x="899592" y="1844824"/>
            <a:ext cx="5688632" cy="244827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426A865F-7CD5-699C-73CD-8C34D1E1F50C}"/>
              </a:ext>
            </a:extLst>
          </p:cNvPr>
          <p:cNvSpPr/>
          <p:nvPr/>
        </p:nvSpPr>
        <p:spPr bwMode="auto">
          <a:xfrm>
            <a:off x="971600" y="2132856"/>
            <a:ext cx="5469838" cy="2008839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Τμήμα κώδικα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1066800" y="2184400"/>
            <a:ext cx="5414943" cy="187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latin typeface="Courier New" panose="02070309020205020404" pitchFamily="49" charset="0"/>
              </a:rPr>
              <a:t>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myNote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“consider this!”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 notes = 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notes.add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myNote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notes.get</a:t>
            </a:r>
            <a:r>
              <a:rPr lang="en-AU" altLang="el-GR" sz="2000" b="1" dirty="0">
                <a:latin typeface="Courier New" panose="02070309020205020404" pitchFamily="49" charset="0"/>
              </a:rPr>
              <a:t>(0));</a:t>
            </a:r>
          </a:p>
        </p:txBody>
      </p:sp>
      <p:sp>
        <p:nvSpPr>
          <p:cNvPr id="242696" name="Text Box 8"/>
          <p:cNvSpPr txBox="1">
            <a:spLocks noChangeArrowheads="1"/>
          </p:cNvSpPr>
          <p:nvPr/>
        </p:nvSpPr>
        <p:spPr bwMode="auto">
          <a:xfrm>
            <a:off x="1066800" y="4365104"/>
            <a:ext cx="5805264" cy="134549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altLang="el-GR" b="1" dirty="0" err="1">
                <a:latin typeface="Courier New" panose="02070309020205020404" pitchFamily="49" charset="0"/>
              </a:rPr>
              <a:t>println</a:t>
            </a:r>
            <a:r>
              <a:rPr lang="en-AU" altLang="el-GR" dirty="0"/>
              <a:t> </a:t>
            </a:r>
            <a:r>
              <a:rPr lang="el-GR" altLang="el-GR" u="sng" dirty="0"/>
              <a:t>χωρίς μετατροπή τύπου</a:t>
            </a:r>
            <a:r>
              <a:rPr lang="en-US" altLang="el-GR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altLang="el-G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dirty="0">
                <a:solidFill>
                  <a:srgbClr val="0070C0"/>
                </a:solidFill>
                <a:latin typeface="Arial" panose="020B0604020202020204" pitchFamily="34" charset="0"/>
              </a:rPr>
              <a:t>Δουλεύει</a:t>
            </a:r>
            <a:r>
              <a:rPr lang="el-GR" altLang="el-GR" dirty="0">
                <a:latin typeface="Arial" panose="020B0604020202020204" pitchFamily="34" charset="0"/>
              </a:rPr>
              <a:t>; γιατί; / γιατί όχι; </a:t>
            </a:r>
            <a:endParaRPr lang="en-AU" altLang="el-GR" dirty="0">
              <a:latin typeface="Arial" panose="020B0604020202020204" pitchFamily="34" charset="0"/>
            </a:endParaRPr>
          </a:p>
        </p:txBody>
      </p:sp>
      <p:graphicFrame>
        <p:nvGraphicFramePr>
          <p:cNvPr id="242698" name="Object 10"/>
          <p:cNvGraphicFramePr>
            <a:graphicFrameLocks noChangeAspect="1"/>
          </p:cNvGraphicFramePr>
          <p:nvPr/>
        </p:nvGraphicFramePr>
        <p:xfrm>
          <a:off x="7467600" y="3352800"/>
          <a:ext cx="1163638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638300" imgH="3949700" progId="MS_ClipArt_Gallery">
                  <p:embed/>
                </p:oleObj>
              </mc:Choice>
              <mc:Fallback>
                <p:oleObj r:id="rId3" imgW="1638300" imgH="3949700" progId="MS_ClipArt_Gallery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352800"/>
                        <a:ext cx="1163638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>
                <a:solidFill>
                  <a:schemeClr val="tx2"/>
                </a:solidFill>
              </a:rPr>
              <a:t>Γενικές κλάσεις </a:t>
            </a:r>
            <a:r>
              <a:rPr lang="el-GR" altLang="el-GR" sz="2800" dirty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altLang="el-GR" sz="2800" dirty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Generics]</a:t>
            </a:r>
            <a:endParaRPr lang="en-AU" altLang="el-GR" sz="2800" dirty="0">
              <a:solidFill>
                <a:srgbClr val="FF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34935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Συλλογές που περιέχουν αντικείμενα ενός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συγκεκριμένου τύπου </a:t>
            </a:r>
            <a:r>
              <a:rPr lang="el-GR" altLang="el-GR" sz="2400" dirty="0">
                <a:latin typeface="Arial" panose="020B0604020202020204" pitchFamily="34" charset="0"/>
              </a:rPr>
              <a:t>ή </a:t>
            </a:r>
            <a:r>
              <a:rPr lang="el-GR" altLang="el-GR" sz="2400" dirty="0" err="1">
                <a:latin typeface="Arial" panose="020B0604020202020204" pitchFamily="34" charset="0"/>
              </a:rPr>
              <a:t>υποτύπων</a:t>
            </a:r>
            <a:r>
              <a:rPr lang="el-GR" altLang="el-GR" sz="2400" dirty="0">
                <a:latin typeface="Arial" panose="020B0604020202020204" pitchFamily="34" charset="0"/>
              </a:rPr>
              <a:t> του.</a:t>
            </a:r>
          </a:p>
          <a:p>
            <a:pPr>
              <a:lnSpc>
                <a:spcPct val="110000"/>
              </a:lnSpc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sz="2400" dirty="0" err="1">
                <a:latin typeface="Arial" panose="020B0604020202020204" pitchFamily="34" charset="0"/>
              </a:rPr>
              <a:t>Παραμετροποιημένοι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solidFill>
                  <a:srgbClr val="FF0066"/>
                </a:solidFill>
              </a:rPr>
              <a:t>[</a:t>
            </a:r>
            <a:r>
              <a:rPr lang="en-US" altLang="el-GR" sz="2400" dirty="0">
                <a:solidFill>
                  <a:srgbClr val="FF0066"/>
                </a:solidFill>
              </a:rPr>
              <a:t>parameterized] </a:t>
            </a:r>
            <a:r>
              <a:rPr lang="el-GR" altLang="el-GR" sz="2400" dirty="0">
                <a:latin typeface="Arial" panose="020B0604020202020204" pitchFamily="34" charset="0"/>
              </a:rPr>
              <a:t>ή γενικοί </a:t>
            </a:r>
            <a:r>
              <a:rPr lang="en-US" altLang="el-GR" sz="2400" dirty="0">
                <a:solidFill>
                  <a:srgbClr val="FF0066"/>
                </a:solidFill>
              </a:rPr>
              <a:t>[generic]</a:t>
            </a:r>
            <a:r>
              <a:rPr lang="el-GR" altLang="el-GR" sz="2400" dirty="0">
                <a:solidFill>
                  <a:srgbClr val="FF0066"/>
                </a:solidFill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τύποι.</a:t>
            </a:r>
          </a:p>
          <a:p>
            <a:pPr lvl="1">
              <a:lnSpc>
                <a:spcPct val="110000"/>
              </a:lnSpc>
            </a:pP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&lt;Person&gt;</a:t>
            </a:r>
          </a:p>
          <a:p>
            <a:pPr lvl="1">
              <a:lnSpc>
                <a:spcPct val="110000"/>
              </a:lnSpc>
            </a:pP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l-GR" sz="2000">
                <a:latin typeface="Courier New" panose="02070309020205020404" pitchFamily="49" charset="0"/>
                <a:cs typeface="Courier New" panose="02070309020205020404" pitchFamily="49" charset="0"/>
              </a:rPr>
              <a:t>&lt;Item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el-GR" sz="2400" dirty="0">
              <a:latin typeface="Arial" panose="020B0604020202020204" pitchFamily="34" charset="0"/>
            </a:endParaRPr>
          </a:p>
        </p:txBody>
      </p:sp>
      <p:sp>
        <p:nvSpPr>
          <p:cNvPr id="3" name="Cloud 2"/>
          <p:cNvSpPr/>
          <p:nvPr/>
        </p:nvSpPr>
        <p:spPr bwMode="auto">
          <a:xfrm>
            <a:off x="4932040" y="4293096"/>
            <a:ext cx="3384376" cy="1912305"/>
          </a:xfrm>
          <a:prstGeom prst="cloud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lang="el-GR" sz="1100" dirty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r>
              <a:rPr lang="el-GR" dirty="0"/>
              <a:t>Περισσότερα</a:t>
            </a:r>
            <a:br>
              <a:rPr lang="el-GR" dirty="0"/>
            </a:br>
            <a:r>
              <a:rPr lang="el-GR" b="1" dirty="0"/>
              <a:t>ΠΡΟΣΕΧΩΣ…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l-GR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40BD63E2-FC29-B0B2-64CA-0A22E7B3BB62}"/>
              </a:ext>
            </a:extLst>
          </p:cNvPr>
          <p:cNvSpPr/>
          <p:nvPr/>
        </p:nvSpPr>
        <p:spPr bwMode="auto">
          <a:xfrm>
            <a:off x="467544" y="1340768"/>
            <a:ext cx="7560840" cy="266429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E75339FD-4F97-CAC9-3199-FC6BF31D590E}"/>
              </a:ext>
            </a:extLst>
          </p:cNvPr>
          <p:cNvSpPr/>
          <p:nvPr/>
        </p:nvSpPr>
        <p:spPr bwMode="auto">
          <a:xfrm>
            <a:off x="539552" y="1412776"/>
            <a:ext cx="7416824" cy="2520280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84C03511-D9DD-CD54-D78F-D58FAA7D52F5}"/>
              </a:ext>
            </a:extLst>
          </p:cNvPr>
          <p:cNvSpPr/>
          <p:nvPr/>
        </p:nvSpPr>
        <p:spPr bwMode="auto">
          <a:xfrm>
            <a:off x="683568" y="1628800"/>
            <a:ext cx="7200800" cy="223224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C6327BB-1698-9F4D-BA04-E615131C3096}"/>
              </a:ext>
            </a:extLst>
          </p:cNvPr>
          <p:cNvSpPr/>
          <p:nvPr/>
        </p:nvSpPr>
        <p:spPr bwMode="auto">
          <a:xfrm>
            <a:off x="1115616" y="2204864"/>
            <a:ext cx="6696744" cy="13681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6365662D-2DB7-2D2C-E207-0C86FAE777B6}"/>
              </a:ext>
            </a:extLst>
          </p:cNvPr>
          <p:cNvSpPr/>
          <p:nvPr/>
        </p:nvSpPr>
        <p:spPr bwMode="auto">
          <a:xfrm>
            <a:off x="1187624" y="2276872"/>
            <a:ext cx="6552728" cy="1224136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15CFC04-E495-FC3C-4C7A-6DF3FA273F34}"/>
              </a:ext>
            </a:extLst>
          </p:cNvPr>
          <p:cNvSpPr/>
          <p:nvPr/>
        </p:nvSpPr>
        <p:spPr bwMode="auto">
          <a:xfrm>
            <a:off x="1547664" y="2924944"/>
            <a:ext cx="6120680" cy="288032"/>
          </a:xfrm>
          <a:prstGeom prst="roundRect">
            <a:avLst>
              <a:gd name="adj" fmla="val 3537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Πηγαίος κώδικας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6934200" cy="2198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2000" b="1" dirty="0">
                <a:latin typeface="Courier New" panose="02070309020205020404" pitchFamily="49" charset="0"/>
              </a:rPr>
              <a:t> list()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latin typeface="Courier New" panose="02070309020205020404" pitchFamily="49" charset="0"/>
              </a:rPr>
              <a:t> (</a:t>
            </a:r>
            <a:r>
              <a:rPr lang="en-AU" altLang="el-GR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= 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myItems.length</a:t>
            </a:r>
            <a:r>
              <a:rPr lang="en-AU" altLang="el-GR" sz="2000" b="1" dirty="0">
                <a:latin typeface="Courier New" panose="02070309020205020404" pitchFamily="49" charset="0"/>
              </a:rPr>
              <a:t>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myItems</a:t>
            </a:r>
            <a:r>
              <a:rPr lang="en-AU" altLang="el-GR" sz="2000" b="1" dirty="0">
                <a:latin typeface="Courier New" panose="02070309020205020404" pitchFamily="49" charset="0"/>
              </a:rPr>
              <a:t>[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].print();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5791200" y="4114800"/>
          <a:ext cx="2546350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330700" imgH="3937000" progId="MS_ClipArt_Gallery">
                  <p:embed/>
                </p:oleObj>
              </mc:Choice>
              <mc:Fallback>
                <p:oleObj r:id="rId3" imgW="4330700" imgH="39370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14800"/>
                        <a:ext cx="2546350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Σύνοψη</a:t>
            </a:r>
            <a:r>
              <a:rPr lang="en-AU" altLang="el-GR" sz="3600">
                <a:solidFill>
                  <a:schemeClr val="tx2"/>
                </a:solidFill>
              </a:rPr>
              <a:t>: </a:t>
            </a:r>
            <a:r>
              <a:rPr lang="el-GR" altLang="el-GR" sz="3600">
                <a:solidFill>
                  <a:schemeClr val="tx2"/>
                </a:solidFill>
              </a:rPr>
              <a:t>μέθοδος  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print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2819400" y="18288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Item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2209800" y="4191000"/>
            <a:ext cx="1665288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MusicCD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5410200" y="4191000"/>
            <a:ext cx="1676400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Video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cxnSp>
        <p:nvCxnSpPr>
          <p:cNvPr id="169990" name="AutoShape 6"/>
          <p:cNvCxnSpPr>
            <a:cxnSpLocks noChangeShapeType="1"/>
            <a:stCxn id="169988" idx="0"/>
            <a:endCxn id="169987" idx="2"/>
          </p:cNvCxnSpPr>
          <p:nvPr/>
        </p:nvCxnSpPr>
        <p:spPr bwMode="auto">
          <a:xfrm flipV="1">
            <a:off x="3043238" y="3001963"/>
            <a:ext cx="1414462" cy="11890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991" name="AutoShape 7"/>
          <p:cNvCxnSpPr>
            <a:cxnSpLocks noChangeShapeType="1"/>
            <a:stCxn id="169989" idx="0"/>
            <a:endCxn id="169987" idx="2"/>
          </p:cNvCxnSpPr>
          <p:nvPr/>
        </p:nvCxnSpPr>
        <p:spPr bwMode="auto">
          <a:xfrm flipH="1" flipV="1">
            <a:off x="4457700" y="3001963"/>
            <a:ext cx="1790700" cy="11890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2971800" y="47244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print()</a:t>
            </a:r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6248400" y="47244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print()</a:t>
            </a:r>
          </a:p>
        </p:txBody>
      </p:sp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5105400" y="23622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print()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Υπενθύμιση</a:t>
            </a:r>
            <a:r>
              <a:rPr lang="en-AU" altLang="el-GR" sz="3600">
                <a:solidFill>
                  <a:schemeClr val="tx2"/>
                </a:solidFill>
              </a:rPr>
              <a:t>: </a:t>
            </a:r>
            <a:r>
              <a:rPr lang="el-GR" altLang="el-GR" sz="3600">
                <a:solidFill>
                  <a:schemeClr val="tx2"/>
                </a:solidFill>
              </a:rPr>
              <a:t>αντικείμενα και κλάσεις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71011" name="Oval 3"/>
          <p:cNvSpPr>
            <a:spLocks noChangeArrowheads="1"/>
          </p:cNvSpPr>
          <p:nvPr/>
        </p:nvSpPr>
        <p:spPr bwMode="auto">
          <a:xfrm>
            <a:off x="1371600" y="3200400"/>
            <a:ext cx="2667000" cy="1981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2057400" y="35814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“triple j”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057400" y="3886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“sampler”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2057400" y="4191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33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2057400" y="4495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“great!”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5486400" y="2209800"/>
            <a:ext cx="1665288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 err="1">
                <a:latin typeface="Arial" panose="020B0604020202020204" pitchFamily="34" charset="0"/>
              </a:rPr>
              <a:t>MusicCD</a:t>
            </a:r>
            <a:endParaRPr lang="en-AU" altLang="el-GR" sz="280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 dirty="0">
              <a:latin typeface="Arial" panose="020B0604020202020204" pitchFamily="34" charset="0"/>
            </a:endParaRP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5638800" y="27749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5638800" y="28829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6553200" y="27749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/>
              <a:t>MusicCD</a:t>
            </a:r>
            <a:r>
              <a:rPr lang="en-AU" altLang="el-GR" sz="1800" dirty="0"/>
              <a:t>()</a:t>
            </a: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553200" y="30797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getTitle()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553200" y="33845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cxnSp>
        <p:nvCxnSpPr>
          <p:cNvPr id="171022" name="AutoShape 14"/>
          <p:cNvCxnSpPr>
            <a:cxnSpLocks noChangeShapeType="1"/>
            <a:stCxn id="171011" idx="6"/>
            <a:endCxn id="171016" idx="1"/>
          </p:cNvCxnSpPr>
          <p:nvPr/>
        </p:nvCxnSpPr>
        <p:spPr bwMode="auto">
          <a:xfrm flipV="1">
            <a:off x="4038600" y="2814638"/>
            <a:ext cx="1447800" cy="137636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1143000" y="5257800"/>
            <a:ext cx="1239838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3200">
                <a:latin typeface="Arial" panose="020B0604020202020204" pitchFamily="34" charset="0"/>
              </a:rPr>
              <a:t>object</a:t>
            </a:r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5243513" y="3754438"/>
            <a:ext cx="9493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3200">
                <a:latin typeface="Arial" panose="020B0604020202020204" pitchFamily="34" charset="0"/>
              </a:rPr>
              <a:t>class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>
                <a:solidFill>
                  <a:schemeClr val="tx2"/>
                </a:solidFill>
              </a:rPr>
              <a:t>Κλήση μεθόδου</a:t>
            </a:r>
            <a:endParaRPr lang="en-AU" altLang="el-GR">
              <a:solidFill>
                <a:schemeClr val="tx2"/>
              </a:solidFill>
            </a:endParaRPr>
          </a:p>
        </p:txBody>
      </p:sp>
      <p:grpSp>
        <p:nvGrpSpPr>
          <p:cNvPr id="172035" name="Group 3"/>
          <p:cNvGrpSpPr>
            <a:grpSpLocks/>
          </p:cNvGrpSpPr>
          <p:nvPr/>
        </p:nvGrpSpPr>
        <p:grpSpPr bwMode="auto">
          <a:xfrm>
            <a:off x="2133600" y="3505200"/>
            <a:ext cx="2667000" cy="1981200"/>
            <a:chOff x="1104" y="1728"/>
            <a:chExt cx="1680" cy="1248"/>
          </a:xfrm>
        </p:grpSpPr>
        <p:sp>
          <p:nvSpPr>
            <p:cNvPr id="172036" name="Oval 4"/>
            <p:cNvSpPr>
              <a:spLocks noChangeArrowheads="1"/>
            </p:cNvSpPr>
            <p:nvPr/>
          </p:nvSpPr>
          <p:spPr bwMode="auto">
            <a:xfrm>
              <a:off x="1104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sp>
          <p:nvSpPr>
            <p:cNvPr id="172037" name="Rectangle 5"/>
            <p:cNvSpPr>
              <a:spLocks noChangeArrowheads="1"/>
            </p:cNvSpPr>
            <p:nvPr/>
          </p:nvSpPr>
          <p:spPr bwMode="auto">
            <a:xfrm>
              <a:off x="1536" y="1968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“triple j”</a:t>
              </a:r>
            </a:p>
          </p:txBody>
        </p:sp>
        <p:sp>
          <p:nvSpPr>
            <p:cNvPr id="172038" name="Rectangle 6"/>
            <p:cNvSpPr>
              <a:spLocks noChangeArrowheads="1"/>
            </p:cNvSpPr>
            <p:nvPr/>
          </p:nvSpPr>
          <p:spPr bwMode="auto">
            <a:xfrm>
              <a:off x="1536" y="2160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“sampler”</a:t>
              </a:r>
            </a:p>
          </p:txBody>
        </p:sp>
        <p:sp>
          <p:nvSpPr>
            <p:cNvPr id="172039" name="Rectangle 7"/>
            <p:cNvSpPr>
              <a:spLocks noChangeArrowheads="1"/>
            </p:cNvSpPr>
            <p:nvPr/>
          </p:nvSpPr>
          <p:spPr bwMode="auto">
            <a:xfrm>
              <a:off x="1536" y="2352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33</a:t>
              </a:r>
            </a:p>
          </p:txBody>
        </p:sp>
        <p:sp>
          <p:nvSpPr>
            <p:cNvPr id="172040" name="Rectangle 8"/>
            <p:cNvSpPr>
              <a:spLocks noChangeArrowheads="1"/>
            </p:cNvSpPr>
            <p:nvPr/>
          </p:nvSpPr>
          <p:spPr bwMode="auto">
            <a:xfrm>
              <a:off x="1536" y="2544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“great!”</a:t>
              </a:r>
            </a:p>
          </p:txBody>
        </p:sp>
      </p:grp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5791200" y="2667000"/>
            <a:ext cx="1665288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 err="1">
                <a:latin typeface="Arial" panose="020B0604020202020204" pitchFamily="34" charset="0"/>
              </a:rPr>
              <a:t>MusicCD</a:t>
            </a:r>
            <a:endParaRPr lang="en-AU" altLang="el-GR" sz="280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 dirty="0">
              <a:latin typeface="Arial" panose="020B0604020202020204" pitchFamily="34" charset="0"/>
            </a:endParaRPr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5943600" y="32321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5943600" y="33401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858000" y="32321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/>
              <a:t>MusicCD</a:t>
            </a:r>
            <a:r>
              <a:rPr lang="en-AU" altLang="el-GR" sz="1800" dirty="0"/>
              <a:t>()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858000" y="35369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>
                <a:solidFill>
                  <a:srgbClr val="0070C0"/>
                </a:solidFill>
              </a:rPr>
              <a:t>getTitle</a:t>
            </a:r>
            <a:r>
              <a:rPr lang="en-AU" altLang="el-GR" sz="1800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6858000" y="38417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cxnSp>
        <p:nvCxnSpPr>
          <p:cNvPr id="172047" name="AutoShape 15"/>
          <p:cNvCxnSpPr>
            <a:cxnSpLocks noChangeShapeType="1"/>
            <a:stCxn id="172036" idx="6"/>
            <a:endCxn id="172041" idx="1"/>
          </p:cNvCxnSpPr>
          <p:nvPr/>
        </p:nvCxnSpPr>
        <p:spPr bwMode="auto">
          <a:xfrm flipV="1">
            <a:off x="4800600" y="3271838"/>
            <a:ext cx="990600" cy="122396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048" name="AutoShape 16"/>
          <p:cNvSpPr>
            <a:spLocks noChangeArrowheads="1"/>
          </p:cNvSpPr>
          <p:nvPr/>
        </p:nvSpPr>
        <p:spPr bwMode="auto">
          <a:xfrm>
            <a:off x="1066800" y="4267200"/>
            <a:ext cx="1066800" cy="533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567296" y="4041440"/>
            <a:ext cx="1184747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2000" dirty="0" err="1">
                <a:solidFill>
                  <a:srgbClr val="0070C0"/>
                </a:solidFill>
                <a:latin typeface="Arial" panose="020B0604020202020204" pitchFamily="34" charset="0"/>
              </a:rPr>
              <a:t>getTitle</a:t>
            </a:r>
            <a:r>
              <a:rPr lang="en-AU" altLang="el-GR" sz="2000" dirty="0">
                <a:solidFill>
                  <a:srgbClr val="0070C0"/>
                </a:solidFill>
                <a:latin typeface="Arial" panose="020B0604020202020204" pitchFamily="34" charset="0"/>
              </a:rPr>
              <a:t>()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4582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Αντιστοίχιση μεθόδου με κληρονομικότητα</a:t>
            </a:r>
            <a:endParaRPr lang="en-AU" altLang="el-GR" sz="3200">
              <a:solidFill>
                <a:schemeClr val="tx2"/>
              </a:solidFill>
            </a:endParaRPr>
          </a:p>
        </p:txBody>
      </p:sp>
      <p:grpSp>
        <p:nvGrpSpPr>
          <p:cNvPr id="173059" name="Group 3"/>
          <p:cNvGrpSpPr>
            <a:grpSpLocks/>
          </p:cNvGrpSpPr>
          <p:nvPr/>
        </p:nvGrpSpPr>
        <p:grpSpPr bwMode="auto">
          <a:xfrm>
            <a:off x="2209800" y="3657600"/>
            <a:ext cx="2667000" cy="1981200"/>
            <a:chOff x="1104" y="1728"/>
            <a:chExt cx="1680" cy="1248"/>
          </a:xfrm>
        </p:grpSpPr>
        <p:sp>
          <p:nvSpPr>
            <p:cNvPr id="173060" name="Oval 4"/>
            <p:cNvSpPr>
              <a:spLocks noChangeArrowheads="1"/>
            </p:cNvSpPr>
            <p:nvPr/>
          </p:nvSpPr>
          <p:spPr bwMode="auto">
            <a:xfrm>
              <a:off x="1104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1536" y="1968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“triple j”</a:t>
              </a:r>
            </a:p>
          </p:txBody>
        </p:sp>
        <p:sp>
          <p:nvSpPr>
            <p:cNvPr id="173062" name="Rectangle 6"/>
            <p:cNvSpPr>
              <a:spLocks noChangeArrowheads="1"/>
            </p:cNvSpPr>
            <p:nvPr/>
          </p:nvSpPr>
          <p:spPr bwMode="auto">
            <a:xfrm>
              <a:off x="1536" y="2160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“sampler”</a:t>
              </a:r>
            </a:p>
          </p:txBody>
        </p:sp>
        <p:sp>
          <p:nvSpPr>
            <p:cNvPr id="173063" name="Rectangle 7"/>
            <p:cNvSpPr>
              <a:spLocks noChangeArrowheads="1"/>
            </p:cNvSpPr>
            <p:nvPr/>
          </p:nvSpPr>
          <p:spPr bwMode="auto">
            <a:xfrm>
              <a:off x="1536" y="2352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33</a:t>
              </a:r>
            </a:p>
          </p:txBody>
        </p:sp>
        <p:sp>
          <p:nvSpPr>
            <p:cNvPr id="173064" name="Rectangle 8"/>
            <p:cNvSpPr>
              <a:spLocks noChangeArrowheads="1"/>
            </p:cNvSpPr>
            <p:nvPr/>
          </p:nvSpPr>
          <p:spPr bwMode="auto">
            <a:xfrm>
              <a:off x="1536" y="2544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“great!”</a:t>
              </a:r>
            </a:p>
          </p:txBody>
        </p:sp>
      </p:grp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5867400" y="4800600"/>
            <a:ext cx="1665288" cy="8778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 dirty="0" err="1">
                <a:latin typeface="Arial" panose="020B0604020202020204" pitchFamily="34" charset="0"/>
              </a:rPr>
              <a:t>MusicCD</a:t>
            </a:r>
            <a:endParaRPr lang="en-AU" altLang="el-GR" sz="280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 dirty="0">
              <a:latin typeface="Arial" panose="020B0604020202020204" pitchFamily="34" charset="0"/>
            </a:endParaRP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6019800" y="53340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6019800" y="54419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6934200" y="5257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getArtist()</a:t>
            </a: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6934200" y="55626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print()</a:t>
            </a:r>
          </a:p>
        </p:txBody>
      </p:sp>
      <p:cxnSp>
        <p:nvCxnSpPr>
          <p:cNvPr id="173070" name="AutoShape 14"/>
          <p:cNvCxnSpPr>
            <a:cxnSpLocks noChangeShapeType="1"/>
            <a:stCxn id="173060" idx="6"/>
            <a:endCxn id="173065" idx="1"/>
          </p:cNvCxnSpPr>
          <p:nvPr/>
        </p:nvCxnSpPr>
        <p:spPr bwMode="auto">
          <a:xfrm>
            <a:off x="4876800" y="4648200"/>
            <a:ext cx="990600" cy="59213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3071" name="AutoShape 15"/>
          <p:cNvSpPr>
            <a:spLocks noChangeArrowheads="1"/>
          </p:cNvSpPr>
          <p:nvPr/>
        </p:nvSpPr>
        <p:spPr bwMode="auto">
          <a:xfrm>
            <a:off x="1143000" y="4419600"/>
            <a:ext cx="1066800" cy="533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643496" y="4193840"/>
            <a:ext cx="1184747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2000" dirty="0" err="1">
                <a:solidFill>
                  <a:srgbClr val="0070C0"/>
                </a:solidFill>
                <a:latin typeface="Arial" panose="020B0604020202020204" pitchFamily="34" charset="0"/>
              </a:rPr>
              <a:t>getTitle</a:t>
            </a:r>
            <a:r>
              <a:rPr lang="en-AU" altLang="el-GR" sz="2000" dirty="0">
                <a:solidFill>
                  <a:srgbClr val="0070C0"/>
                </a:solidFill>
                <a:latin typeface="Arial" panose="020B0604020202020204" pitchFamily="34" charset="0"/>
              </a:rPr>
              <a:t>()</a:t>
            </a: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5867400" y="3276600"/>
            <a:ext cx="1665288" cy="850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Item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>
              <a:latin typeface="Arial" panose="020B0604020202020204" pitchFamily="34" charset="0"/>
            </a:endParaRP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019800" y="38100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75" name="Rectangle 19"/>
          <p:cNvSpPr>
            <a:spLocks noChangeArrowheads="1"/>
          </p:cNvSpPr>
          <p:nvPr/>
        </p:nvSpPr>
        <p:spPr bwMode="auto">
          <a:xfrm>
            <a:off x="6019800" y="39179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76" name="Rectangle 20"/>
          <p:cNvSpPr>
            <a:spLocks noChangeArrowheads="1"/>
          </p:cNvSpPr>
          <p:nvPr/>
        </p:nvSpPr>
        <p:spPr bwMode="auto">
          <a:xfrm>
            <a:off x="6934200" y="3733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print()</a:t>
            </a: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6934200" y="40386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 err="1">
                <a:solidFill>
                  <a:srgbClr val="0070C0"/>
                </a:solidFill>
              </a:rPr>
              <a:t>getTitle</a:t>
            </a:r>
            <a:r>
              <a:rPr lang="en-AU" altLang="el-GR" sz="1800" dirty="0">
                <a:solidFill>
                  <a:srgbClr val="0070C0"/>
                </a:solidFill>
              </a:rPr>
              <a:t>()</a:t>
            </a:r>
          </a:p>
        </p:txBody>
      </p:sp>
      <p:sp>
        <p:nvSpPr>
          <p:cNvPr id="173078" name="Text Box 22"/>
          <p:cNvSpPr txBox="1">
            <a:spLocks noChangeArrowheads="1"/>
          </p:cNvSpPr>
          <p:nvPr/>
        </p:nvSpPr>
        <p:spPr bwMode="auto">
          <a:xfrm>
            <a:off x="5867400" y="1752600"/>
            <a:ext cx="1665288" cy="8778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...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>
              <a:latin typeface="Arial" panose="020B0604020202020204" pitchFamily="34" charset="0"/>
            </a:endParaRPr>
          </a:p>
        </p:txBody>
      </p:sp>
      <p:sp>
        <p:nvSpPr>
          <p:cNvPr id="173079" name="Rectangle 23"/>
          <p:cNvSpPr>
            <a:spLocks noChangeArrowheads="1"/>
          </p:cNvSpPr>
          <p:nvPr/>
        </p:nvSpPr>
        <p:spPr bwMode="auto">
          <a:xfrm>
            <a:off x="6019800" y="22860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6019800" y="23939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81" name="Rectangle 25"/>
          <p:cNvSpPr>
            <a:spLocks noChangeArrowheads="1"/>
          </p:cNvSpPr>
          <p:nvPr/>
        </p:nvSpPr>
        <p:spPr bwMode="auto">
          <a:xfrm>
            <a:off x="6934200" y="2209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6934200" y="25146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sp>
        <p:nvSpPr>
          <p:cNvPr id="173083" name="Line 27"/>
          <p:cNvSpPr>
            <a:spLocks noChangeShapeType="1"/>
          </p:cNvSpPr>
          <p:nvPr/>
        </p:nvSpPr>
        <p:spPr bwMode="auto">
          <a:xfrm flipV="1">
            <a:off x="6477000" y="4267200"/>
            <a:ext cx="0" cy="5334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73084" name="Line 28"/>
          <p:cNvSpPr>
            <a:spLocks noChangeShapeType="1"/>
          </p:cNvSpPr>
          <p:nvPr/>
        </p:nvSpPr>
        <p:spPr bwMode="auto">
          <a:xfrm flipV="1">
            <a:off x="6400800" y="2743200"/>
            <a:ext cx="0" cy="5334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graphicFrame>
        <p:nvGraphicFramePr>
          <p:cNvPr id="173085" name="Object 29"/>
          <p:cNvGraphicFramePr>
            <a:graphicFrameLocks noChangeAspect="1"/>
          </p:cNvGraphicFramePr>
          <p:nvPr/>
        </p:nvGraphicFramePr>
        <p:xfrm>
          <a:off x="685800" y="1600200"/>
          <a:ext cx="13874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768600" imgH="3949700" progId="MS_ClipArt_Gallery">
                  <p:embed/>
                </p:oleObj>
              </mc:Choice>
              <mc:Fallback>
                <p:oleObj r:id="rId3" imgW="2768600" imgH="3949700" progId="MS_ClipArt_Gallery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138747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C0BD413E-2E45-864C-F142-A0F3624F70B0}"/>
              </a:ext>
            </a:extLst>
          </p:cNvPr>
          <p:cNvSpPr/>
          <p:nvPr/>
        </p:nvSpPr>
        <p:spPr bwMode="auto">
          <a:xfrm>
            <a:off x="827584" y="3068960"/>
            <a:ext cx="6408712" cy="266429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86FD7955-4DCF-2A96-8C08-A9C243CDB5BC}"/>
              </a:ext>
            </a:extLst>
          </p:cNvPr>
          <p:cNvSpPr/>
          <p:nvPr/>
        </p:nvSpPr>
        <p:spPr bwMode="auto">
          <a:xfrm>
            <a:off x="899592" y="3140968"/>
            <a:ext cx="6192688" cy="2520280"/>
          </a:xfrm>
          <a:prstGeom prst="roundRect">
            <a:avLst>
              <a:gd name="adj" fmla="val 3842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84E5DA2F-08FD-4AF3-6A13-329FAD2020FF}"/>
              </a:ext>
            </a:extLst>
          </p:cNvPr>
          <p:cNvSpPr/>
          <p:nvPr/>
        </p:nvSpPr>
        <p:spPr bwMode="auto">
          <a:xfrm>
            <a:off x="1043608" y="3356992"/>
            <a:ext cx="5904656" cy="223224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4D92FB20-6599-38C4-6902-50E8FA549C8F}"/>
              </a:ext>
            </a:extLst>
          </p:cNvPr>
          <p:cNvSpPr/>
          <p:nvPr/>
        </p:nvSpPr>
        <p:spPr bwMode="auto">
          <a:xfrm>
            <a:off x="2051720" y="4221088"/>
            <a:ext cx="4752528" cy="93610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>
                <a:solidFill>
                  <a:schemeClr val="tx2"/>
                </a:solidFill>
              </a:rPr>
              <a:t>“super”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752600"/>
          </a:xfrm>
        </p:spPr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Μία μέθοδος της </a:t>
            </a:r>
            <a:r>
              <a:rPr lang="el-GR" altLang="el-GR" sz="2400" dirty="0" err="1">
                <a:latin typeface="Arial" panose="020B0604020202020204" pitchFamily="34" charset="0"/>
              </a:rPr>
              <a:t>υπερκλάσης</a:t>
            </a:r>
            <a:r>
              <a:rPr lang="el-GR" altLang="el-GR" sz="2400" dirty="0">
                <a:latin typeface="Arial" panose="020B0604020202020204" pitchFamily="34" charset="0"/>
              </a:rPr>
              <a:t> μπορεί να κληθεί από μια μέθοδο της κλάσης μέσω της ειδικής μεταβλητής</a:t>
            </a:r>
            <a:r>
              <a:rPr lang="el-GR" altLang="el-GR" dirty="0"/>
              <a:t> </a:t>
            </a:r>
            <a:r>
              <a:rPr lang="en-AU" altLang="el-GR" sz="2800" b="1" dirty="0">
                <a:solidFill>
                  <a:srgbClr val="0070C0"/>
                </a:solidFill>
                <a:latin typeface="Courier New" panose="02070309020205020404" pitchFamily="49" charset="0"/>
              </a:rPr>
              <a:t>super</a:t>
            </a:r>
            <a:r>
              <a:rPr lang="en-AU" altLang="el-GR" dirty="0"/>
              <a:t>.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1143000" y="3375025"/>
            <a:ext cx="5489575" cy="221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b="1" dirty="0">
                <a:latin typeface="Courier New" panose="02070309020205020404" pitchFamily="49" charset="0"/>
              </a:rPr>
              <a:t>public </a:t>
            </a:r>
            <a:r>
              <a:rPr lang="en-AU" altLang="el-GR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b="1" dirty="0">
                <a:latin typeface="Courier New" panose="02070309020205020404" pitchFamily="49" charset="0"/>
              </a:rPr>
              <a:t> print()</a:t>
            </a:r>
          </a:p>
          <a:p>
            <a:r>
              <a:rPr lang="en-AU" altLang="el-GR" b="1" dirty="0">
                <a:latin typeface="Courier New" panose="02070309020205020404" pitchFamily="49" charset="0"/>
              </a:rPr>
              <a:t>{</a:t>
            </a:r>
          </a:p>
          <a:p>
            <a:r>
              <a:rPr lang="en-AU" altLang="el-GR" b="1" dirty="0">
                <a:latin typeface="Courier New" panose="02070309020205020404" pitchFamily="49" charset="0"/>
              </a:rPr>
              <a:t>	</a:t>
            </a:r>
            <a:r>
              <a:rPr lang="en-AU" altLang="el-GR" b="1" dirty="0" err="1">
                <a:solidFill>
                  <a:srgbClr val="00B0F0"/>
                </a:solidFill>
                <a:latin typeface="Courier New" panose="02070309020205020404" pitchFamily="49" charset="0"/>
              </a:rPr>
              <a:t>super</a:t>
            </a:r>
            <a:r>
              <a:rPr lang="en-AU" altLang="el-GR" b="1" dirty="0" err="1">
                <a:latin typeface="Courier New" panose="02070309020205020404" pitchFamily="49" charset="0"/>
              </a:rPr>
              <a:t>.print</a:t>
            </a:r>
            <a:r>
              <a:rPr lang="en-AU" altLang="el-GR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b="1" dirty="0">
                <a:latin typeface="Courier New" panose="02070309020205020404" pitchFamily="49" charset="0"/>
              </a:rPr>
              <a:t>	</a:t>
            </a:r>
            <a:r>
              <a:rPr lang="en-AU" altLang="el-GR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b="1" dirty="0">
                <a:latin typeface="Courier New" panose="02070309020205020404" pitchFamily="49" charset="0"/>
              </a:rPr>
              <a:t>(...);</a:t>
            </a:r>
          </a:p>
          <a:p>
            <a:r>
              <a:rPr lang="en-AU" altLang="el-GR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7847</TotalTime>
  <Pages>43</Pages>
  <Words>1761</Words>
  <Application>Microsoft Office PowerPoint</Application>
  <PresentationFormat>Προβολή στην οθόνη (4:3)</PresentationFormat>
  <Paragraphs>345</Paragraphs>
  <Slides>35</Slides>
  <Notes>34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2" baseType="lpstr">
      <vt:lpstr>Arial</vt:lpstr>
      <vt:lpstr>Courier New</vt:lpstr>
      <vt:lpstr>Helvetica</vt:lpstr>
      <vt:lpstr>Monotype Sorts</vt:lpstr>
      <vt:lpstr>Times</vt:lpstr>
      <vt:lpstr>untitled 2</vt:lpstr>
      <vt:lpstr>MS_ClipArt_Gallery</vt:lpstr>
      <vt:lpstr>Παρουσίαση του PowerPoint</vt:lpstr>
      <vt:lpstr>Διάγραμμα κλάσεων [Class diagram]</vt:lpstr>
      <vt:lpstr>Διάγραμμα αντικειμένων [Object diagram]</vt:lpstr>
      <vt:lpstr>Πηγαίος κώδικας</vt:lpstr>
      <vt:lpstr>Σύνοψη: μέθοδος  print</vt:lpstr>
      <vt:lpstr>Υπενθύμιση: αντικείμενα και κλάσεις</vt:lpstr>
      <vt:lpstr>Κλήση μεθόδου</vt:lpstr>
      <vt:lpstr>Αντιστοίχιση μεθόδου με κληρονομικότητα</vt:lpstr>
      <vt:lpstr>“super”</vt:lpstr>
      <vt:lpstr>Χρήση της “super” σε κατασκευαστές</vt:lpstr>
      <vt:lpstr>Παραδείγματα κατασκευαστών</vt:lpstr>
      <vt:lpstr>Κληρονομικότητα και υπο-τύποι</vt:lpstr>
      <vt:lpstr>Χρήση υπο-τύπων</vt:lpstr>
      <vt:lpstr>Χρήση υπο-τύπων</vt:lpstr>
      <vt:lpstr>Υπο-τύποι και συμφωνία τύπων [conformance]</vt:lpstr>
      <vt:lpstr>Στατικοί – δυναμικοί τύποι δεδομένων</vt:lpstr>
      <vt:lpstr>Στατικοί – δυναμικοί τύποι δεδομένων</vt:lpstr>
      <vt:lpstr>Υπο-τύποι / πολυμορφισμός</vt:lpstr>
      <vt:lpstr>Δυναμικός καθορισμός τύπου [Dynamic dispatch]</vt:lpstr>
      <vt:lpstr>Προσδιορισμός μεθόδου [method lookup, binding]</vt:lpstr>
      <vt:lpstr>Επεκτασιμότητα [Extendability]</vt:lpstr>
      <vt:lpstr>Η κλάση “Object”</vt:lpstr>
      <vt:lpstr>“toString”</vt:lpstr>
      <vt:lpstr>Μετατροπείς πρόσβασης [Access Modifiers]</vt:lpstr>
      <vt:lpstr>“private”</vt:lpstr>
      <vt:lpstr>“public”</vt:lpstr>
      <vt:lpstr>“protected”</vt:lpstr>
      <vt:lpstr>Οδηγίες χρήσης μετατροπέων πρόσβασης</vt:lpstr>
      <vt:lpstr>Η δεσμευμένη λέξη  “final” </vt:lpstr>
      <vt:lpstr>Το πρόβλημα του «αντίστροφου πολυμορφισμού»</vt:lpstr>
      <vt:lpstr>Ανομοιογενείς συλλογές αντικειμένων</vt:lpstr>
      <vt:lpstr>Απώλεια τύπου [type loss]</vt:lpstr>
      <vt:lpstr>Μετατροπή τύπου [casting]</vt:lpstr>
      <vt:lpstr>Τμήμα κώδικα</vt:lpstr>
      <vt:lpstr>Γενικές κλάσεις [Generics]</vt:lpstr>
    </vt:vector>
  </TitlesOfParts>
  <Company>University of Ioannina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Αντικειμενοστρεφής Προγραμματισμός</dc:title>
  <dc:subject>Lecture slides</dc:subject>
  <dc:creator>Αντώνιος Συμβώνης</dc:creator>
  <cp:keywords>July 2002</cp:keywords>
  <dc:description>Translated from the lecture notes of _x000d_
Michael Kölling, Monash University</dc:description>
  <cp:lastModifiedBy>Chrysanthi Raftopoulou</cp:lastModifiedBy>
  <cp:revision>218</cp:revision>
  <cp:lastPrinted>2000-03-02T05:46:50Z</cp:lastPrinted>
  <dcterms:created xsi:type="dcterms:W3CDTF">1996-04-15T15:18:02Z</dcterms:created>
  <dcterms:modified xsi:type="dcterms:W3CDTF">2022-11-24T08:10:30Z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